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13" r:id="rId3"/>
    <p:sldId id="288" r:id="rId4"/>
    <p:sldId id="289" r:id="rId5"/>
    <p:sldId id="290" r:id="rId6"/>
    <p:sldId id="312" r:id="rId7"/>
    <p:sldId id="292" r:id="rId8"/>
    <p:sldId id="293" r:id="rId9"/>
    <p:sldId id="319" r:id="rId10"/>
    <p:sldId id="326" r:id="rId11"/>
    <p:sldId id="322" r:id="rId12"/>
    <p:sldId id="329" r:id="rId13"/>
    <p:sldId id="320" r:id="rId14"/>
    <p:sldId id="294" r:id="rId15"/>
    <p:sldId id="295" r:id="rId16"/>
    <p:sldId id="296" r:id="rId17"/>
    <p:sldId id="297" r:id="rId18"/>
    <p:sldId id="323" r:id="rId19"/>
    <p:sldId id="324" r:id="rId20"/>
    <p:sldId id="325" r:id="rId21"/>
    <p:sldId id="330" r:id="rId22"/>
    <p:sldId id="328" r:id="rId23"/>
    <p:sldId id="331" r:id="rId24"/>
    <p:sldId id="332" r:id="rId25"/>
    <p:sldId id="333" r:id="rId26"/>
    <p:sldId id="334" r:id="rId27"/>
    <p:sldId id="327" r:id="rId28"/>
    <p:sldId id="335" r:id="rId29"/>
    <p:sldId id="336" r:id="rId30"/>
    <p:sldId id="337" r:id="rId31"/>
    <p:sldId id="339" r:id="rId32"/>
    <p:sldId id="338" r:id="rId33"/>
    <p:sldId id="340" r:id="rId34"/>
    <p:sldId id="341" r:id="rId35"/>
    <p:sldId id="342" r:id="rId36"/>
    <p:sldId id="344" r:id="rId37"/>
    <p:sldId id="345" r:id="rId38"/>
    <p:sldId id="346" r:id="rId39"/>
    <p:sldId id="298" r:id="rId40"/>
    <p:sldId id="347" r:id="rId41"/>
    <p:sldId id="348" r:id="rId42"/>
    <p:sldId id="349" r:id="rId43"/>
    <p:sldId id="350" r:id="rId44"/>
    <p:sldId id="351" r:id="rId45"/>
    <p:sldId id="305" r:id="rId46"/>
    <p:sldId id="309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cc01:Dropbox:ivica:comparch-2012:CBSE-impact-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cc01:Dropbox:ivica:comparch-2012:CBSE-impact-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cc01:Dropbox:ivica:comparch-2012:CBSE-impact-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submitted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Sheet1!$B$2:$B$16</c:f>
              <c:numCache>
                <c:formatCode>General</c:formatCode>
                <c:ptCount val="15"/>
                <c:pt idx="6">
                  <c:v>82.0</c:v>
                </c:pt>
                <c:pt idx="7">
                  <c:v>91.0</c:v>
                </c:pt>
                <c:pt idx="8">
                  <c:v>77.0</c:v>
                </c:pt>
                <c:pt idx="9">
                  <c:v>89.0</c:v>
                </c:pt>
                <c:pt idx="10">
                  <c:v>70.0</c:v>
                </c:pt>
                <c:pt idx="11">
                  <c:v>43.0</c:v>
                </c:pt>
                <c:pt idx="12">
                  <c:v>48.0</c:v>
                </c:pt>
                <c:pt idx="13">
                  <c:v>59.0</c:v>
                </c:pt>
                <c:pt idx="14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published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Sheet1!$C$2:$C$16</c:f>
              <c:numCache>
                <c:formatCode>General</c:formatCode>
                <c:ptCount val="15"/>
                <c:pt idx="0">
                  <c:v>22.0</c:v>
                </c:pt>
                <c:pt idx="1">
                  <c:v>34.0</c:v>
                </c:pt>
                <c:pt idx="2">
                  <c:v>16.0</c:v>
                </c:pt>
                <c:pt idx="3">
                  <c:v>23.0</c:v>
                </c:pt>
                <c:pt idx="4">
                  <c:v>11.0</c:v>
                </c:pt>
                <c:pt idx="5">
                  <c:v>17.0</c:v>
                </c:pt>
                <c:pt idx="6">
                  <c:v>27.0</c:v>
                </c:pt>
                <c:pt idx="7">
                  <c:v>23.0</c:v>
                </c:pt>
                <c:pt idx="8">
                  <c:v>31.0</c:v>
                </c:pt>
                <c:pt idx="9">
                  <c:v>19.0</c:v>
                </c:pt>
                <c:pt idx="10">
                  <c:v>23.0</c:v>
                </c:pt>
                <c:pt idx="11">
                  <c:v>11.0</c:v>
                </c:pt>
                <c:pt idx="12">
                  <c:v>15.0</c:v>
                </c:pt>
                <c:pt idx="13">
                  <c:v>22.0</c:v>
                </c:pt>
                <c:pt idx="14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338200"/>
        <c:axId val="-2111166792"/>
      </c:barChart>
      <c:catAx>
        <c:axId val="-2111338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1166792"/>
        <c:crosses val="autoZero"/>
        <c:auto val="1"/>
        <c:lblAlgn val="ctr"/>
        <c:lblOffset val="100"/>
        <c:noMultiLvlLbl val="0"/>
      </c:catAx>
      <c:valAx>
        <c:axId val="-2111166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338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#citations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Sheet1!$F$2:$F$15</c:f>
              <c:numCache>
                <c:formatCode>General</c:formatCode>
                <c:ptCount val="14"/>
                <c:pt idx="0">
                  <c:v>307.0</c:v>
                </c:pt>
                <c:pt idx="1">
                  <c:v>427.0</c:v>
                </c:pt>
                <c:pt idx="2">
                  <c:v>548.0</c:v>
                </c:pt>
                <c:pt idx="3">
                  <c:v>801.0</c:v>
                </c:pt>
                <c:pt idx="4">
                  <c:v>1051.0</c:v>
                </c:pt>
                <c:pt idx="5">
                  <c:v>1382.0</c:v>
                </c:pt>
                <c:pt idx="6">
                  <c:v>2151.0</c:v>
                </c:pt>
                <c:pt idx="7">
                  <c:v>2527.0</c:v>
                </c:pt>
                <c:pt idx="8">
                  <c:v>2892.0</c:v>
                </c:pt>
                <c:pt idx="9">
                  <c:v>3052.0</c:v>
                </c:pt>
                <c:pt idx="10">
                  <c:v>3280.0</c:v>
                </c:pt>
                <c:pt idx="11">
                  <c:v>3338.0</c:v>
                </c:pt>
                <c:pt idx="12">
                  <c:v>3394.0</c:v>
                </c:pt>
                <c:pt idx="13">
                  <c:v>3405.0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162424"/>
        <c:axId val="-2111140472"/>
      </c:barChart>
      <c:catAx>
        <c:axId val="-21111624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140472"/>
        <c:crosses val="autoZero"/>
        <c:auto val="1"/>
        <c:lblAlgn val="ctr"/>
        <c:lblOffset val="100"/>
        <c:noMultiLvlLbl val="0"/>
      </c:catAx>
      <c:valAx>
        <c:axId val="-2111140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162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6181874434324"/>
          <c:y val="0.144800372782884"/>
          <c:w val="0.925053220973375"/>
          <c:h val="0.796974383795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# citations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Sheet1!$D$2:$D$15</c:f>
              <c:numCache>
                <c:formatCode>General</c:formatCode>
                <c:ptCount val="14"/>
                <c:pt idx="0">
                  <c:v>307.0</c:v>
                </c:pt>
                <c:pt idx="1">
                  <c:v>120.0</c:v>
                </c:pt>
                <c:pt idx="2">
                  <c:v>121.0</c:v>
                </c:pt>
                <c:pt idx="3">
                  <c:v>253.0</c:v>
                </c:pt>
                <c:pt idx="4">
                  <c:v>250.0</c:v>
                </c:pt>
                <c:pt idx="5">
                  <c:v>331.0</c:v>
                </c:pt>
                <c:pt idx="6">
                  <c:v>769.0</c:v>
                </c:pt>
                <c:pt idx="7">
                  <c:v>376.0</c:v>
                </c:pt>
                <c:pt idx="8">
                  <c:v>365.0</c:v>
                </c:pt>
                <c:pt idx="9">
                  <c:v>160.0</c:v>
                </c:pt>
                <c:pt idx="10">
                  <c:v>228.0</c:v>
                </c:pt>
                <c:pt idx="11">
                  <c:v>58.0</c:v>
                </c:pt>
                <c:pt idx="12">
                  <c:v>56.0</c:v>
                </c:pt>
                <c:pt idx="13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077272"/>
        <c:axId val="-2111045656"/>
      </c:barChart>
      <c:catAx>
        <c:axId val="-21110772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045656"/>
        <c:crosses val="autoZero"/>
        <c:auto val="1"/>
        <c:lblAlgn val="ctr"/>
        <c:lblOffset val="100"/>
        <c:noMultiLvlLbl val="0"/>
      </c:catAx>
      <c:valAx>
        <c:axId val="-2111045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077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Sheet1!$A$52:$A$59</c:f>
              <c:strCache>
                <c:ptCount val="8"/>
                <c:pt idx="0">
                  <c:v>Component models</c:v>
                </c:pt>
                <c:pt idx="1">
                  <c:v>Component technologies</c:v>
                </c:pt>
                <c:pt idx="2">
                  <c:v>Extra‑functional properties</c:v>
                </c:pt>
                <c:pt idx="3">
                  <c:v>Composition &amp; predictability</c:v>
                </c:pt>
                <c:pt idx="4">
                  <c:v>Software Architecture</c:v>
                </c:pt>
                <c:pt idx="5">
                  <c:v>Lifecycle</c:v>
                </c:pt>
                <c:pt idx="6">
                  <c:v>Domains</c:v>
                </c:pt>
                <c:pt idx="7">
                  <c:v>Methodology</c:v>
                </c:pt>
              </c:strCache>
            </c:strRef>
          </c:cat>
          <c:val>
            <c:numRef>
              <c:f>Sheet1!$B$52:$B$59</c:f>
              <c:numCache>
                <c:formatCode>General</c:formatCode>
                <c:ptCount val="8"/>
                <c:pt idx="0">
                  <c:v>109.0</c:v>
                </c:pt>
                <c:pt idx="1">
                  <c:v>31.0</c:v>
                </c:pt>
                <c:pt idx="2">
                  <c:v>60.0</c:v>
                </c:pt>
                <c:pt idx="3">
                  <c:v>37.0</c:v>
                </c:pt>
                <c:pt idx="4">
                  <c:v>29.0</c:v>
                </c:pt>
                <c:pt idx="5">
                  <c:v>69.0</c:v>
                </c:pt>
                <c:pt idx="6">
                  <c:v>58.0</c:v>
                </c:pt>
                <c:pt idx="7">
                  <c:v>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805871488286"/>
          <c:y val="0.0511428308400815"/>
          <c:w val="0.466848449499368"/>
          <c:h val="0.897714338319837"/>
        </c:manualLayout>
      </c:layout>
      <c:overlay val="0"/>
      <c:txPr>
        <a:bodyPr/>
        <a:lstStyle/>
        <a:p>
          <a:pPr>
            <a:defRPr sz="1200" b="0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00DB4-D43B-C24E-B231-16E4E972DCA3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35A-0E84-3442-9F23-E9A39C0C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2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5EB2-2590-5547-96E4-BB1A6453E326}" type="datetimeFigureOut">
              <a:rPr lang="en-US" smtClean="0"/>
              <a:t>2014-01-11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454C-87F2-DE4C-874C-73678495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ericanscientist.org/authors/detail/greg-wilson" TargetMode="External"/><Relationship Id="rId3" Type="http://schemas.openxmlformats.org/officeDocument/2006/relationships/hyperlink" Target="http://www.americanscientist.org/authors/detail/jorge-arand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1.emf"/><Relationship Id="rId6" Type="http://schemas.openxmlformats.org/officeDocument/2006/relationships/oleObject" Target="../embeddings/oleObject3.bin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12.emf"/><Relationship Id="rId9" Type="http://schemas.openxmlformats.org/officeDocument/2006/relationships/oleObject" Target="../embeddings/oleObject4.bin"/><Relationship Id="rId10" Type="http://schemas.openxmlformats.org/officeDocument/2006/relationships/package" Target="../embeddings/Microsoft_Word_Document4.docx"/><Relationship Id="rId11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mula.no/publication_one.php?publication_id=71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Literature Review</a:t>
            </a:r>
            <a:br>
              <a:rPr lang="en-US" dirty="0" smtClean="0"/>
            </a:br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Ivica Crnkovic</a:t>
            </a:r>
          </a:p>
          <a:p>
            <a:r>
              <a:rPr lang="en-US" dirty="0" err="1" smtClean="0"/>
              <a:t>ivica.crnkovic@mdh.se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73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Evolvability</a:t>
            </a:r>
            <a:r>
              <a:rPr lang="en-GB" dirty="0" smtClean="0"/>
              <a:t> property model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2CD3728-BD6F-DD4F-9140-838D940BC4B8}" type="datetime1">
              <a:rPr lang="en-US" smtClean="0"/>
              <a:t>2014-01-11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8053A4-4E4D-4844-B7EF-9B46DD0DF65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505" y="1656419"/>
            <a:ext cx="13575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Evolvability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3483" y="1653944"/>
            <a:ext cx="19723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subcharacteristics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3"/>
            <a:endCxn id="10" idx="1"/>
          </p:cNvCxnSpPr>
          <p:nvPr/>
        </p:nvCxnSpPr>
        <p:spPr>
          <a:xfrm flipV="1">
            <a:off x="2455043" y="1838610"/>
            <a:ext cx="1408440" cy="247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2926" y="1462039"/>
            <a:ext cx="105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s refined to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24524" y="18718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25423" y="1882509"/>
            <a:ext cx="45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1..*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81147" y="2696868"/>
            <a:ext cx="213704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easuring attributes</a:t>
            </a:r>
            <a:endParaRPr lang="en-US" dirty="0"/>
          </a:p>
        </p:txBody>
      </p:sp>
      <p:cxnSp>
        <p:nvCxnSpPr>
          <p:cNvPr id="18" name="Straight Connector 17"/>
          <p:cNvCxnSpPr>
            <a:stCxn id="17" idx="0"/>
            <a:endCxn id="10" idx="2"/>
          </p:cNvCxnSpPr>
          <p:nvPr/>
        </p:nvCxnSpPr>
        <p:spPr>
          <a:xfrm flipV="1">
            <a:off x="4849671" y="2023276"/>
            <a:ext cx="1" cy="673592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83603" y="2202511"/>
            <a:ext cx="105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s refined to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1085" y="2356399"/>
            <a:ext cx="45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1..*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55542" y="202091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93505" y="2696868"/>
            <a:ext cx="99257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  metrics</a:t>
            </a:r>
          </a:p>
        </p:txBody>
      </p:sp>
      <p:cxnSp>
        <p:nvCxnSpPr>
          <p:cNvPr id="25" name="Straight Connector 24"/>
          <p:cNvCxnSpPr>
            <a:stCxn id="17" idx="3"/>
            <a:endCxn id="24" idx="1"/>
          </p:cNvCxnSpPr>
          <p:nvPr/>
        </p:nvCxnSpPr>
        <p:spPr>
          <a:xfrm>
            <a:off x="5918195" y="2881534"/>
            <a:ext cx="1275310" cy="0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cxnSp>
      <p:sp>
        <p:nvSpPr>
          <p:cNvPr id="27" name="TextBox 26"/>
          <p:cNvSpPr txBox="1"/>
          <p:nvPr/>
        </p:nvSpPr>
        <p:spPr>
          <a:xfrm>
            <a:off x="5905973" y="2510287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measured by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947223" y="286769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41354" y="2818064"/>
            <a:ext cx="45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1..*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193506" y="3600406"/>
            <a:ext cx="992578" cy="369332"/>
          </a:xfrm>
          <a:prstGeom prst="rect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QoS</a:t>
            </a:r>
            <a:r>
              <a:rPr lang="en-US" dirty="0" smtClean="0"/>
              <a:t>     </a:t>
            </a:r>
            <a:endParaRPr lang="en-US" dirty="0"/>
          </a:p>
        </p:txBody>
      </p:sp>
      <p:cxnSp>
        <p:nvCxnSpPr>
          <p:cNvPr id="2048" name="Elbow Connector 2047"/>
          <p:cNvCxnSpPr>
            <a:stCxn id="17" idx="2"/>
            <a:endCxn id="32" idx="1"/>
          </p:cNvCxnSpPr>
          <p:nvPr/>
        </p:nvCxnSpPr>
        <p:spPr>
          <a:xfrm rot="16200000" flipH="1">
            <a:off x="5662152" y="2253718"/>
            <a:ext cx="718872" cy="2343835"/>
          </a:xfrm>
          <a:prstGeom prst="bentConnector2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94832" y="3446517"/>
            <a:ext cx="115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eason about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83603" y="312584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641354" y="3432129"/>
            <a:ext cx="45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1..*</a:t>
            </a:r>
            <a:endParaRPr lang="en-US" sz="1400" dirty="0"/>
          </a:p>
        </p:txBody>
      </p:sp>
      <p:sp>
        <p:nvSpPr>
          <p:cNvPr id="2054" name="TextBox 2053"/>
          <p:cNvSpPr txBox="1"/>
          <p:nvPr/>
        </p:nvSpPr>
        <p:spPr>
          <a:xfrm>
            <a:off x="336955" y="4901043"/>
            <a:ext cx="391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which are </a:t>
            </a:r>
            <a:r>
              <a:rPr lang="en-US" dirty="0" err="1" smtClean="0"/>
              <a:t>subcharacteristics</a:t>
            </a:r>
            <a:r>
              <a:rPr lang="en-US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1060" y="4226341"/>
            <a:ext cx="3063647" cy="2529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/>
              <a:t>Evolvability</a:t>
            </a:r>
            <a:r>
              <a:rPr lang="en-US" b="1" dirty="0"/>
              <a:t> </a:t>
            </a:r>
            <a:r>
              <a:rPr lang="en-US" b="1" dirty="0" err="1"/>
              <a:t>subcharacteristics</a:t>
            </a:r>
            <a:endParaRPr lang="en-US" b="1" dirty="0"/>
          </a:p>
          <a:p>
            <a:r>
              <a:rPr lang="en-US" dirty="0"/>
              <a:t>Analyzability</a:t>
            </a:r>
          </a:p>
          <a:p>
            <a:r>
              <a:rPr lang="en-US" dirty="0"/>
              <a:t>Architectural Integrity</a:t>
            </a:r>
          </a:p>
          <a:p>
            <a:r>
              <a:rPr lang="en-US" dirty="0"/>
              <a:t>Changeability</a:t>
            </a:r>
          </a:p>
          <a:p>
            <a:r>
              <a:rPr lang="en-US" dirty="0"/>
              <a:t>Portability</a:t>
            </a:r>
          </a:p>
          <a:p>
            <a:r>
              <a:rPr lang="en-US" dirty="0"/>
              <a:t>Extensibility</a:t>
            </a:r>
          </a:p>
          <a:p>
            <a:r>
              <a:rPr lang="en-US" dirty="0"/>
              <a:t>Testability</a:t>
            </a:r>
          </a:p>
          <a:p>
            <a:r>
              <a:rPr lang="en-US" dirty="0"/>
              <a:t>Domain-specific attributes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Showing the SLR through an example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245"/>
            <a:ext cx="8229600" cy="2264918"/>
          </a:xfrm>
        </p:spPr>
        <p:txBody>
          <a:bodyPr>
            <a:normAutofit/>
          </a:bodyPr>
          <a:lstStyle/>
          <a:p>
            <a:r>
              <a:rPr lang="en-US" dirty="0" smtClean="0"/>
              <a:t>Interest: What is the impact of CBSE  Symposium publications?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0879" y="1767592"/>
            <a:ext cx="779235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Example 2:</a:t>
            </a:r>
          </a:p>
          <a:p>
            <a:r>
              <a:rPr lang="en-US" sz="2000" b="1" dirty="0"/>
              <a:t>15 Years of CBSE Symposium: </a:t>
            </a:r>
            <a:r>
              <a:rPr lang="en-US" sz="2000" b="1" dirty="0" smtClean="0"/>
              <a:t> Impact </a:t>
            </a:r>
            <a:r>
              <a:rPr lang="en-US" sz="2000" b="1" dirty="0"/>
              <a:t>on the Research Community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Josip</a:t>
            </a:r>
            <a:r>
              <a:rPr lang="en-US" sz="2000" dirty="0"/>
              <a:t> Maras, </a:t>
            </a:r>
            <a:r>
              <a:rPr lang="en-US" sz="2000" dirty="0" smtClean="0"/>
              <a:t>Luka </a:t>
            </a:r>
            <a:r>
              <a:rPr lang="en-US" sz="2000" dirty="0" err="1" smtClean="0"/>
              <a:t>Lednicki</a:t>
            </a:r>
            <a:r>
              <a:rPr lang="en-US" sz="2000" dirty="0" smtClean="0"/>
              <a:t>, </a:t>
            </a:r>
            <a:r>
              <a:rPr lang="en-US" sz="2000" u="sng" dirty="0" smtClean="0"/>
              <a:t>Ivica Crnkovic</a:t>
            </a:r>
          </a:p>
          <a:p>
            <a:r>
              <a:rPr lang="en-US" sz="2000" dirty="0"/>
              <a:t>ACM/</a:t>
            </a:r>
            <a:r>
              <a:rPr lang="en-US" sz="2000" dirty="0" err="1"/>
              <a:t>SigSoft</a:t>
            </a:r>
            <a:r>
              <a:rPr lang="en-US" sz="2000" dirty="0"/>
              <a:t> Component-based Software Engineering Symposium </a:t>
            </a:r>
            <a:r>
              <a:rPr lang="en-US" sz="2000" dirty="0" smtClean="0"/>
              <a:t>2012</a:t>
            </a:r>
            <a:endParaRPr lang="en-US" sz="2000" dirty="0"/>
          </a:p>
          <a:p>
            <a:endParaRPr lang="en-US" sz="2000" u="sng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41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35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5802" y="1328772"/>
            <a:ext cx="2245251" cy="4658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1998 – Tokyo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1999 – Los Angeles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2000 – Limerick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2001 – Toronto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2002 – Orlando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2003 – Portland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2004 – Edinburgh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2005 – St. Louis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2006 – </a:t>
            </a:r>
            <a:r>
              <a:rPr lang="en-US" dirty="0" err="1" smtClean="0"/>
              <a:t>Västerås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2007 – Boston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2008 – Karlsruhe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2009 – E. Stroudsburg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2010 – Prague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2011 – Boulder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2012 - </a:t>
            </a:r>
            <a:r>
              <a:rPr lang="en-US" dirty="0" err="1" smtClean="0"/>
              <a:t>Bertinoro</a:t>
            </a:r>
            <a:endParaRPr lang="en-US" dirty="0" smtClean="0"/>
          </a:p>
        </p:txBody>
      </p:sp>
      <p:sp>
        <p:nvSpPr>
          <p:cNvPr id="65" name="Rectangle 64"/>
          <p:cNvSpPr/>
          <p:nvPr/>
        </p:nvSpPr>
        <p:spPr>
          <a:xfrm>
            <a:off x="157120" y="0"/>
            <a:ext cx="9144000" cy="1466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0" y="5591152"/>
            <a:ext cx="9144000" cy="1266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630"/>
          </a:xfrm>
        </p:spPr>
        <p:txBody>
          <a:bodyPr/>
          <a:lstStyle/>
          <a:p>
            <a:r>
              <a:rPr lang="en-US" dirty="0" smtClean="0"/>
              <a:t>CBSE events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3518" y="1859354"/>
            <a:ext cx="3572284" cy="3103285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603912" y="2173610"/>
            <a:ext cx="733222" cy="1387967"/>
          </a:xfrm>
          <a:prstGeom prst="line">
            <a:avLst/>
          </a:prstGeom>
          <a:ln w="381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2461678"/>
            <a:ext cx="1335002" cy="1937918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35345" y="2775936"/>
            <a:ext cx="1490457" cy="267118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7119" y="3103286"/>
            <a:ext cx="3768683" cy="129631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21751" y="3273508"/>
            <a:ext cx="955809" cy="117847"/>
          </a:xfrm>
          <a:prstGeom prst="line">
            <a:avLst/>
          </a:prstGeom>
          <a:ln w="381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50895" y="3666331"/>
            <a:ext cx="1974907" cy="1068981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733511" y="2946158"/>
            <a:ext cx="1950894" cy="1047522"/>
          </a:xfrm>
          <a:prstGeom prst="line">
            <a:avLst/>
          </a:prstGeom>
          <a:ln w="381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998355" y="4190091"/>
            <a:ext cx="927447" cy="209506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721751" y="3888928"/>
            <a:ext cx="1571190" cy="693984"/>
          </a:xfrm>
          <a:prstGeom prst="line">
            <a:avLst/>
          </a:prstGeom>
          <a:ln w="381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788863" y="4582912"/>
            <a:ext cx="1136939" cy="23569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603913" y="3993680"/>
            <a:ext cx="2068733" cy="1126087"/>
          </a:xfrm>
          <a:prstGeom prst="line">
            <a:avLst/>
          </a:prstGeom>
          <a:ln w="381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39113" y="4735312"/>
            <a:ext cx="2786689" cy="711806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756313" y="4399596"/>
            <a:ext cx="1759214" cy="1387967"/>
          </a:xfrm>
          <a:prstGeom prst="line">
            <a:avLst/>
          </a:prstGeom>
          <a:ln w="381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CDC2-62C9-B545-9EC8-6AFB38C406DE}" type="datetime1">
              <a:rPr lang="sv-SE" smtClean="0"/>
              <a:t>2014-01-11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CBSE 2012 - Bertinoro, Italy</a:t>
            </a:r>
            <a:endParaRPr lang="en-US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9FD9-C70A-AF4C-9C6F-44433F3BDB50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5802" y="1333500"/>
            <a:ext cx="2245251" cy="971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5802" y="2304617"/>
            <a:ext cx="2245251" cy="8819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5802" y="3186603"/>
            <a:ext cx="2245251" cy="9185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25802" y="4105161"/>
            <a:ext cx="2245251" cy="178041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25803" y="1328772"/>
            <a:ext cx="2245250" cy="46581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1998 – Tokyo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1999 – Los Angeles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2000 – Limerick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2001 – Toronto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2002 – Orlando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2003 – Portland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2004 – Edinburgh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2005 – St. Louis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2006 – </a:t>
            </a:r>
            <a:r>
              <a:rPr lang="en-US" dirty="0" err="1" smtClean="0"/>
              <a:t>Västerås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2007 – Boston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2008 – Karlsruhe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2009 – E. Stroudsburg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2010 – Prague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2011 – Boulder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2012 - </a:t>
            </a:r>
            <a:r>
              <a:rPr lang="en-US" dirty="0" err="1" smtClean="0"/>
              <a:t>Bertinoro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6354620" y="1786735"/>
            <a:ext cx="1600524" cy="296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Initiation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54620" y="2304617"/>
            <a:ext cx="1600525" cy="296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Focus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7133" y="3561577"/>
            <a:ext cx="2063814" cy="283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Broadening Scope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12387" y="4522276"/>
            <a:ext cx="2063815" cy="29632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Collaboration phase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92919" y="3820759"/>
            <a:ext cx="1132884" cy="369332"/>
            <a:chOff x="2792919" y="3820759"/>
            <a:chExt cx="113288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792919" y="3820759"/>
              <a:ext cx="723275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QoSA</a:t>
              </a:r>
              <a:endParaRPr lang="en-US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66075" y="3993680"/>
              <a:ext cx="459728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81098" y="4186612"/>
            <a:ext cx="1661724" cy="369332"/>
            <a:chOff x="2281098" y="4174854"/>
            <a:chExt cx="1661724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2281098" y="4174854"/>
              <a:ext cx="1184977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CompArch</a:t>
              </a:r>
              <a:endParaRPr lang="en-US" b="1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483094" y="4287179"/>
              <a:ext cx="45972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590800" y="4982220"/>
            <a:ext cx="1390561" cy="369332"/>
            <a:chOff x="2590800" y="4982220"/>
            <a:chExt cx="1390561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2590800" y="4982220"/>
              <a:ext cx="856424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ISARCS</a:t>
              </a:r>
              <a:endParaRPr lang="en-US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3521633" y="5173518"/>
              <a:ext cx="45972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354620" y="1345146"/>
            <a:ext cx="178753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Workshop@ICSE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337133" y="3179093"/>
            <a:ext cx="191207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Symposium@ICSE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2387" y="4114271"/>
            <a:ext cx="1987255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Symposium!@ICSE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5336956"/>
            <a:ext cx="9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(WICSA)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672097" y="4567920"/>
            <a:ext cx="79499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WCOP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014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4D6-8669-7744-AC89-FA34F4DCE94A}" type="slidenum">
              <a:rPr lang="en-GB"/>
              <a:pPr/>
              <a:t>13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1143000"/>
          </a:xfrm>
        </p:spPr>
        <p:txBody>
          <a:bodyPr/>
          <a:lstStyle/>
          <a:p>
            <a:r>
              <a:rPr lang="en-GB"/>
              <a:t>Systematic Review Process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343400" y="1371600"/>
            <a:ext cx="3910013" cy="121920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48200" y="1447800"/>
            <a:ext cx="3362325" cy="3810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Develop Review Protocol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00600" y="2057400"/>
            <a:ext cx="3124200" cy="3810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Validate Review Protocol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6248400" y="1828800"/>
            <a:ext cx="1588" cy="22860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14400" y="1828800"/>
            <a:ext cx="2057400" cy="466725"/>
          </a:xfrm>
          <a:prstGeom prst="rect">
            <a:avLst/>
          </a:prstGeom>
          <a:noFill/>
          <a:ln w="28575" cmpd="sng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Plan Review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828800" y="2286000"/>
            <a:ext cx="0" cy="1524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90600" y="3810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62000" y="3810000"/>
            <a:ext cx="26670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>
                    <a:lumMod val="65000"/>
                  </a:schemeClr>
                </a:solidFill>
              </a:rPr>
              <a:t>Conduct Review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1828800" y="4267200"/>
            <a:ext cx="0" cy="1524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9600" y="5791200"/>
            <a:ext cx="28194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>
                    <a:lumMod val="65000"/>
                  </a:schemeClr>
                </a:solidFill>
              </a:rPr>
              <a:t>Document Review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301992" y="2667000"/>
            <a:ext cx="39624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248400" y="3048000"/>
            <a:ext cx="1588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410200" y="4876800"/>
            <a:ext cx="1905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>
                    <a:lumMod val="65000"/>
                  </a:schemeClr>
                </a:solidFill>
              </a:rPr>
              <a:t>Synthesise Data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6248400" y="3581400"/>
            <a:ext cx="1588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172200" y="4648200"/>
            <a:ext cx="1588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876800" y="6172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429000" y="4038600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429000" y="6019800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4839" name="Group 23"/>
          <p:cNvGrpSpPr>
            <a:grpSpLocks/>
          </p:cNvGrpSpPr>
          <p:nvPr/>
        </p:nvGrpSpPr>
        <p:grpSpPr bwMode="auto">
          <a:xfrm>
            <a:off x="4267201" y="5486400"/>
            <a:ext cx="3986212" cy="1066800"/>
            <a:chOff x="2784" y="3504"/>
            <a:chExt cx="2160" cy="672"/>
          </a:xfrm>
        </p:grpSpPr>
        <p:grpSp>
          <p:nvGrpSpPr>
            <p:cNvPr id="34840" name="Group 24"/>
            <p:cNvGrpSpPr>
              <a:grpSpLocks/>
            </p:cNvGrpSpPr>
            <p:nvPr/>
          </p:nvGrpSpPr>
          <p:grpSpPr bwMode="auto">
            <a:xfrm>
              <a:off x="2784" y="3504"/>
              <a:ext cx="2160" cy="672"/>
              <a:chOff x="2784" y="3504"/>
              <a:chExt cx="2160" cy="672"/>
            </a:xfrm>
          </p:grpSpPr>
          <p:sp>
            <p:nvSpPr>
              <p:cNvPr id="34841" name="Rectangle 25"/>
              <p:cNvSpPr>
                <a:spLocks noChangeArrowheads="1"/>
              </p:cNvSpPr>
              <p:nvPr/>
            </p:nvSpPr>
            <p:spPr bwMode="auto">
              <a:xfrm>
                <a:off x="2784" y="3504"/>
                <a:ext cx="2160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4842" name="Text Box 26"/>
              <p:cNvSpPr txBox="1">
                <a:spLocks noChangeArrowheads="1"/>
              </p:cNvSpPr>
              <p:nvPr/>
            </p:nvSpPr>
            <p:spPr bwMode="auto">
              <a:xfrm>
                <a:off x="3072" y="3552"/>
                <a:ext cx="1728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chemeClr val="bg1">
                        <a:lumMod val="65000"/>
                      </a:schemeClr>
                    </a:solidFill>
                  </a:rPr>
                  <a:t>Write Review Report</a:t>
                </a:r>
              </a:p>
            </p:txBody>
          </p:sp>
          <p:sp>
            <p:nvSpPr>
              <p:cNvPr id="34843" name="Text Box 27"/>
              <p:cNvSpPr txBox="1">
                <a:spLocks noChangeArrowheads="1"/>
              </p:cNvSpPr>
              <p:nvPr/>
            </p:nvSpPr>
            <p:spPr bwMode="auto">
              <a:xfrm>
                <a:off x="3264" y="3888"/>
                <a:ext cx="1200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chemeClr val="bg1">
                        <a:lumMod val="65000"/>
                      </a:schemeClr>
                    </a:solidFill>
                  </a:rPr>
                  <a:t>Validate Report</a:t>
                </a:r>
              </a:p>
            </p:txBody>
          </p:sp>
        </p:grp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>
              <a:off x="3888" y="3792"/>
              <a:ext cx="0" cy="9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800600" y="2743200"/>
            <a:ext cx="2895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>
                    <a:lumMod val="65000"/>
                  </a:schemeClr>
                </a:solidFill>
              </a:rPr>
              <a:t>Identify Relevant Research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4953000" y="3276600"/>
            <a:ext cx="24384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>
                    <a:lumMod val="65000"/>
                  </a:schemeClr>
                </a:solidFill>
              </a:rPr>
              <a:t>Select Primary Studies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4953000" y="4343400"/>
            <a:ext cx="2590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>
                    <a:lumMod val="65000"/>
                  </a:schemeClr>
                </a:solidFill>
              </a:rPr>
              <a:t>Extract Required Data</a:t>
            </a: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6248400" y="4114800"/>
            <a:ext cx="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5029200" y="3810000"/>
            <a:ext cx="2514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1">
                    <a:lumMod val="65000"/>
                  </a:schemeClr>
                </a:solidFill>
              </a:rPr>
              <a:t>Assess Study Quality</a:t>
            </a:r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2971800" y="2133600"/>
            <a:ext cx="1371600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8317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C7CA-B323-5D4A-94A3-8C6CA36ACAB7}" type="slidenum">
              <a:rPr lang="en-GB"/>
              <a:pPr/>
              <a:t>14</a:t>
            </a:fld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Developing the Protocol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Review protocol</a:t>
            </a:r>
          </a:p>
          <a:p>
            <a:pPr lvl="1"/>
            <a:r>
              <a:rPr lang="en-GB" sz="2400"/>
              <a:t>Specifies methods to be used for a systematic review</a:t>
            </a:r>
          </a:p>
          <a:p>
            <a:pPr lvl="1"/>
            <a:r>
              <a:rPr lang="en-GB" sz="2400"/>
              <a:t>Predefined protocol</a:t>
            </a:r>
          </a:p>
          <a:p>
            <a:pPr lvl="2"/>
            <a:r>
              <a:rPr lang="en-GB" sz="2000"/>
              <a:t>Reduces researcher bias by reducing opportunity for</a:t>
            </a:r>
          </a:p>
          <a:p>
            <a:pPr lvl="3"/>
            <a:r>
              <a:rPr lang="en-GB" sz="1800"/>
              <a:t>Selection of papers driven by researcher expectations</a:t>
            </a:r>
          </a:p>
          <a:p>
            <a:pPr lvl="3"/>
            <a:r>
              <a:rPr lang="en-GB" sz="1800"/>
              <a:t>Changing the research question to fit the results of the searches</a:t>
            </a:r>
          </a:p>
          <a:p>
            <a:pPr lvl="1"/>
            <a:r>
              <a:rPr lang="en-GB" sz="2400"/>
              <a:t>Good practice for any empirical study</a:t>
            </a:r>
          </a:p>
        </p:txBody>
      </p:sp>
    </p:spTree>
    <p:extLst>
      <p:ext uri="{BB962C8B-B14F-4D97-AF65-F5344CB8AC3E}">
        <p14:creationId xmlns:p14="http://schemas.microsoft.com/office/powerpoint/2010/main" val="254750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CE4-C51B-1A41-9FCD-192085075DE8}" type="slidenum">
              <a:rPr lang="en-GB"/>
              <a:pPr/>
              <a:t>15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 Contents -1</a:t>
            </a:r>
            <a:r>
              <a:rPr lang="en-GB" dirty="0" smtClean="0"/>
              <a:t>/3</a:t>
            </a: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Background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Rationale for survey</a:t>
            </a:r>
          </a:p>
          <a:p>
            <a:pPr>
              <a:lnSpc>
                <a:spcPct val="90000"/>
              </a:lnSpc>
            </a:pPr>
            <a:r>
              <a:rPr lang="en-GB" dirty="0"/>
              <a:t>Research question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Critical to define this before starting the research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Strategy used to search for </a:t>
            </a:r>
            <a:r>
              <a:rPr lang="en-GB" i="1" dirty="0"/>
              <a:t>primary </a:t>
            </a:r>
            <a:r>
              <a:rPr lang="en-GB" i="1" dirty="0" smtClean="0"/>
              <a:t>sources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2414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C7B2-8000-5643-94DC-4CECB7341B02}" type="slidenum">
              <a:rPr lang="en-GB"/>
              <a:pPr/>
              <a:t>16</a:t>
            </a:fld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 Contents – 2</a:t>
            </a:r>
            <a:r>
              <a:rPr lang="en-GB" dirty="0" smtClean="0"/>
              <a:t>/</a:t>
            </a:r>
            <a:r>
              <a:rPr lang="en-GB" dirty="0"/>
              <a:t>3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3152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Strategy to find primary studies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Search </a:t>
            </a:r>
            <a:r>
              <a:rPr lang="en-GB" sz="2000" dirty="0" smtClean="0"/>
              <a:t>terms/keywords 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Identify resources</a:t>
            </a:r>
            <a:r>
              <a:rPr lang="en-GB" sz="2000" dirty="0"/>
              <a:t>, databases, journals, conferences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Procedures for storing references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How publication bias will be handled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Grey literature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Direct approach to active researchers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How completeness will be determined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Useful to have the baseline paper to set start date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Selection Strategy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Inclusion/exclusion criteria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Handling multiple papers on one </a:t>
            </a:r>
            <a:r>
              <a:rPr lang="en-GB" sz="1800" dirty="0" smtClean="0"/>
              <a:t>experiment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Quality assessment </a:t>
            </a:r>
            <a:r>
              <a:rPr lang="en-GB" sz="2000" dirty="0" smtClean="0"/>
              <a:t>criteria</a:t>
            </a:r>
            <a:endParaRPr lang="en-GB" sz="1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GB" sz="2800" dirty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0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7F21-4B29-6A46-B978-994828ABB101}" type="slidenum">
              <a:rPr lang="en-GB"/>
              <a:pPr/>
              <a:t>17</a:t>
            </a:fld>
            <a:endParaRPr lang="en-GB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 Contents- </a:t>
            </a:r>
            <a:r>
              <a:rPr lang="en-GB" dirty="0" smtClean="0"/>
              <a:t>3/</a:t>
            </a:r>
            <a:r>
              <a:rPr lang="en-GB" dirty="0"/>
              <a:t>3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7315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Data </a:t>
            </a:r>
            <a:r>
              <a:rPr lang="en-GB" sz="2800" dirty="0"/>
              <a:t>extraction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What data will be extracted from each primary source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How to handle missing information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How data </a:t>
            </a:r>
            <a:r>
              <a:rPr lang="en-GB" sz="2000" dirty="0" smtClean="0"/>
              <a:t>extraction reliability </a:t>
            </a:r>
            <a:r>
              <a:rPr lang="en-GB" sz="2000" dirty="0"/>
              <a:t>will be addressed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Usually multiple reviewers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Where data will be stored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Procedures for data synthesis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Formats for summarising data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Measures and analysis if meta-analysis is </a:t>
            </a:r>
            <a:r>
              <a:rPr lang="en-GB" sz="2000" dirty="0" smtClean="0"/>
              <a:t>proposed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64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874" y="40424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Research 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7307" y="40424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Search Keywords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7811" y="404243"/>
            <a:ext cx="258898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Resources/Database</a:t>
            </a: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2661653" y="630379"/>
            <a:ext cx="8656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23" idx="1"/>
          </p:cNvCxnSpPr>
          <p:nvPr/>
        </p:nvCxnSpPr>
        <p:spPr>
          <a:xfrm>
            <a:off x="1635264" y="856514"/>
            <a:ext cx="1892043" cy="800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4553697" y="856514"/>
            <a:ext cx="0" cy="713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23" idx="3"/>
          </p:cNvCxnSpPr>
          <p:nvPr/>
        </p:nvCxnSpPr>
        <p:spPr>
          <a:xfrm flipH="1">
            <a:off x="5580086" y="856514"/>
            <a:ext cx="1812220" cy="800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27307" y="1360971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7307" y="2400520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Studies</a:t>
            </a: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4553697" y="1952404"/>
            <a:ext cx="0" cy="448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50211" y="2300305"/>
            <a:ext cx="2588989" cy="639462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Inclusion/Exclusion criteria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27307" y="318329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filtering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2"/>
            <a:endCxn id="29" idx="0"/>
          </p:cNvCxnSpPr>
          <p:nvPr/>
        </p:nvCxnSpPr>
        <p:spPr>
          <a:xfrm>
            <a:off x="4553697" y="2852791"/>
            <a:ext cx="0" cy="33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2"/>
            <a:endCxn id="29" idx="3"/>
          </p:cNvCxnSpPr>
          <p:nvPr/>
        </p:nvCxnSpPr>
        <p:spPr>
          <a:xfrm flipH="1">
            <a:off x="5580086" y="2939767"/>
            <a:ext cx="1964620" cy="53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27307" y="4135869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Studies</a:t>
            </a:r>
          </a:p>
        </p:txBody>
      </p:sp>
      <p:cxnSp>
        <p:nvCxnSpPr>
          <p:cNvPr id="38" name="Straight Arrow Connector 37"/>
          <p:cNvCxnSpPr>
            <a:stCxn id="29" idx="2"/>
            <a:endCxn id="37" idx="0"/>
          </p:cNvCxnSpPr>
          <p:nvPr/>
        </p:nvCxnSpPr>
        <p:spPr>
          <a:xfrm>
            <a:off x="4553697" y="3774729"/>
            <a:ext cx="0" cy="36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527307" y="4940292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43" idx="0"/>
          </p:cNvCxnSpPr>
          <p:nvPr/>
        </p:nvCxnSpPr>
        <p:spPr>
          <a:xfrm>
            <a:off x="4553697" y="4448981"/>
            <a:ext cx="0" cy="491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527307" y="581429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553697" y="5540421"/>
            <a:ext cx="0" cy="33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365916" y="500987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data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580086" y="523600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65916" y="588426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findings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580086" y="611039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56989" y="5488332"/>
            <a:ext cx="1400052" cy="500689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6990" y="6179593"/>
            <a:ext cx="1400052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artifact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9171" y="5305588"/>
            <a:ext cx="1931005" cy="139585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8874" y="5048602"/>
            <a:ext cx="8185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39171" y="2767797"/>
            <a:ext cx="2135120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0000"/>
                  </a:solidFill>
                </a:ln>
              </a:rPr>
              <a:t>SLR process</a:t>
            </a:r>
            <a:endParaRPr lang="en-US" sz="3200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355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874" y="630379"/>
            <a:ext cx="205277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8874" y="0"/>
            <a:ext cx="59397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</a:t>
            </a:r>
            <a:r>
              <a:rPr lang="en-US" sz="3600" dirty="0" smtClean="0"/>
              <a:t> </a:t>
            </a:r>
            <a:r>
              <a:rPr lang="en-US" sz="2400" dirty="0" smtClean="0"/>
              <a:t>1 (Software Architecture Evolution)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7025" y="1617740"/>
            <a:ext cx="8652551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en-US" sz="2000" dirty="0"/>
              <a:t>What approaches have been reported regarding the analysis and </a:t>
            </a:r>
            <a:r>
              <a:rPr lang="en-US" sz="2000" dirty="0" smtClean="0"/>
              <a:t>achievement  </a:t>
            </a:r>
            <a:r>
              <a:rPr lang="en-US" sz="2000" dirty="0"/>
              <a:t>of software </a:t>
            </a:r>
            <a:r>
              <a:rPr lang="en-US" sz="2000" dirty="0" err="1"/>
              <a:t>evolvability</a:t>
            </a:r>
            <a:r>
              <a:rPr lang="en-US" sz="2000" dirty="0"/>
              <a:t> at the architectural level? </a:t>
            </a:r>
            <a:endParaRPr lang="en-US" sz="2000" dirty="0" smtClean="0"/>
          </a:p>
          <a:p>
            <a:pPr marL="342900" lvl="0" indent="-342900" hangingPunct="0">
              <a:buFont typeface="+mj-lt"/>
              <a:buAutoNum type="arabicPeriod"/>
            </a:pPr>
            <a:endParaRPr lang="en-US" sz="2000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US" sz="2000" dirty="0"/>
              <a:t>What are the main research </a:t>
            </a:r>
            <a:r>
              <a:rPr lang="en-US" sz="2000" dirty="0" smtClean="0"/>
              <a:t>topics covered </a:t>
            </a:r>
            <a:r>
              <a:rPr lang="en-US" sz="2000" dirty="0"/>
              <a:t>in the scientific literature </a:t>
            </a:r>
            <a:r>
              <a:rPr lang="en-US" sz="2000" dirty="0" smtClean="0"/>
              <a:t>regarding analysis </a:t>
            </a:r>
            <a:r>
              <a:rPr lang="en-US" sz="2000" dirty="0"/>
              <a:t>and achievement of </a:t>
            </a:r>
            <a:r>
              <a:rPr lang="en-US" sz="2000" dirty="0" err="1"/>
              <a:t>evolvability</a:t>
            </a:r>
            <a:r>
              <a:rPr lang="en-US" sz="2000" dirty="0"/>
              <a:t>-related quality attributes</a:t>
            </a:r>
            <a:r>
              <a:rPr lang="en-US" sz="2000" dirty="0" smtClean="0"/>
              <a:t>?</a:t>
            </a:r>
          </a:p>
          <a:p>
            <a:pPr marL="342900" lvl="0" indent="-342900" hangingPunct="0">
              <a:buFont typeface="+mj-lt"/>
              <a:buAutoNum type="arabicPeriod"/>
            </a:pPr>
            <a:endParaRPr lang="en-US" sz="2000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US" sz="2000" dirty="0" smtClean="0"/>
              <a:t>…..</a:t>
            </a:r>
          </a:p>
          <a:p>
            <a:pPr marL="342900" lvl="0" indent="-342900" hangingPunct="0">
              <a:buFont typeface="+mj-lt"/>
              <a:buAutoNum type="arabicPeriod"/>
            </a:pPr>
            <a:endParaRPr lang="en-US" sz="2000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US" sz="2000" dirty="0"/>
              <a:t>What is the impact of the studies to research community and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SE 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questions </a:t>
            </a:r>
            <a:r>
              <a:rPr lang="en-US" dirty="0" smtClean="0"/>
              <a:t>similar to those an anthropologist </a:t>
            </a:r>
            <a:r>
              <a:rPr lang="en-US" dirty="0"/>
              <a:t>might ask during first contact with a previously unknown culture.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people learn to program?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the future success of a programmer be predicted by personality tests? </a:t>
            </a:r>
            <a:endParaRPr lang="en-US" dirty="0" smtClean="0"/>
          </a:p>
          <a:p>
            <a:pPr lvl="1"/>
            <a:r>
              <a:rPr lang="en-US" dirty="0" smtClean="0"/>
              <a:t>Does </a:t>
            </a:r>
            <a:r>
              <a:rPr lang="en-US" dirty="0"/>
              <a:t>the choice of programming language affect productivity?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the quality of code be measured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Can data mining predict the location of software bugs? </a:t>
            </a:r>
            <a:endParaRPr lang="en-US" dirty="0" smtClean="0"/>
          </a:p>
          <a:p>
            <a:pPr lvl="1"/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741" y="5984805"/>
            <a:ext cx="7547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Greg Wilson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Jorge </a:t>
            </a:r>
            <a:r>
              <a:rPr lang="en-US" dirty="0" smtClean="0">
                <a:hlinkClick r:id="rId3"/>
              </a:rPr>
              <a:t>Aranda</a:t>
            </a:r>
            <a:r>
              <a:rPr lang="en-US" dirty="0"/>
              <a:t>, Empirical Software </a:t>
            </a:r>
            <a:r>
              <a:rPr lang="en-US" dirty="0" smtClean="0"/>
              <a:t>Engineering, </a:t>
            </a:r>
            <a:r>
              <a:rPr lang="en-US" dirty="0"/>
              <a:t>American Scientist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www.americanscientist.org</a:t>
            </a:r>
            <a:r>
              <a:rPr lang="en-US" dirty="0"/>
              <a:t>/issues/pub/empirical-software-engineering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874" y="716971"/>
            <a:ext cx="205277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7307" y="716971"/>
            <a:ext cx="205277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Keywords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7811" y="716971"/>
            <a:ext cx="258898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Resources/Database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2661653" y="943107"/>
            <a:ext cx="8656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8046" y="0"/>
            <a:ext cx="5939797" cy="646331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Example</a:t>
            </a:r>
            <a:r>
              <a:rPr lang="en-US" sz="3600" dirty="0"/>
              <a:t> </a:t>
            </a:r>
            <a:r>
              <a:rPr lang="en-US" sz="2400" dirty="0"/>
              <a:t>1 (Software Architecture Evolution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8874" y="1687320"/>
            <a:ext cx="4968315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hangingPunct="0"/>
            <a:r>
              <a:rPr lang="en-US" sz="2000" b="1" dirty="0" smtClean="0"/>
              <a:t>Search keywords </a:t>
            </a:r>
          </a:p>
          <a:p>
            <a:pPr hangingPunct="0"/>
            <a:r>
              <a:rPr lang="en-US" sz="2000" i="1" dirty="0" smtClean="0"/>
              <a:t>S1</a:t>
            </a:r>
            <a:r>
              <a:rPr lang="en-US" sz="2000" i="1" dirty="0"/>
              <a:t>: software architecture AND </a:t>
            </a:r>
            <a:r>
              <a:rPr lang="en-US" sz="2000" i="1" dirty="0" err="1" smtClean="0"/>
              <a:t>evolvability</a:t>
            </a:r>
            <a:endParaRPr lang="en-US" sz="2000" i="1" dirty="0" smtClean="0"/>
          </a:p>
          <a:p>
            <a:pPr hangingPunct="0"/>
            <a:endParaRPr lang="en-US" sz="2000" i="1" dirty="0"/>
          </a:p>
          <a:p>
            <a:pPr hangingPunct="0"/>
            <a:r>
              <a:rPr lang="en-US" sz="2000" dirty="0"/>
              <a:t>S2: software architecture AND maintainability</a:t>
            </a:r>
          </a:p>
          <a:p>
            <a:pPr hangingPunct="0"/>
            <a:r>
              <a:rPr lang="en-US" sz="2000" dirty="0"/>
              <a:t>S3: software architecture AND extensibility</a:t>
            </a:r>
          </a:p>
          <a:p>
            <a:pPr hangingPunct="0"/>
            <a:r>
              <a:rPr lang="en-US" sz="2000" dirty="0"/>
              <a:t>S4: software architecture AND adaptability</a:t>
            </a:r>
          </a:p>
          <a:p>
            <a:pPr hangingPunct="0"/>
            <a:r>
              <a:rPr lang="en-US" sz="2000" dirty="0"/>
              <a:t>S5: software architecture AND flexibility</a:t>
            </a:r>
          </a:p>
          <a:p>
            <a:pPr hangingPunct="0"/>
            <a:r>
              <a:rPr lang="en-US" sz="2000" dirty="0"/>
              <a:t>S6: software architecture AND changeability</a:t>
            </a:r>
          </a:p>
          <a:p>
            <a:pPr hangingPunct="0"/>
            <a:r>
              <a:rPr lang="en-US" sz="2000" dirty="0"/>
              <a:t>S7: software architecture AND modifiability</a:t>
            </a:r>
          </a:p>
          <a:p>
            <a:pPr hangingPunct="0"/>
            <a:r>
              <a:rPr lang="en-US" sz="2000" dirty="0"/>
              <a:t>S8: software architecture AND analyzability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1296" y="5437972"/>
            <a:ext cx="7701623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Keywords should reflect the questions and the underlying theory/model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7811" y="1687320"/>
            <a:ext cx="273519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lvl="0" hangingPunct="0"/>
            <a:r>
              <a:rPr lang="en-US" sz="2000" b="1" dirty="0" smtClean="0"/>
              <a:t>Databases &amp; Resources:</a:t>
            </a:r>
          </a:p>
          <a:p>
            <a:pPr lvl="0" hangingPunct="0"/>
            <a:r>
              <a:rPr lang="en-US" sz="2000" dirty="0" smtClean="0"/>
              <a:t>ACM </a:t>
            </a:r>
            <a:r>
              <a:rPr lang="en-US" sz="2000" dirty="0"/>
              <a:t>Digital Library </a:t>
            </a:r>
            <a:endParaRPr lang="en-US" sz="2000" dirty="0" smtClean="0"/>
          </a:p>
          <a:p>
            <a:pPr lvl="0" hangingPunct="0"/>
            <a:r>
              <a:rPr lang="en-US" sz="2000" dirty="0" smtClean="0"/>
              <a:t>IEEE </a:t>
            </a:r>
            <a:r>
              <a:rPr lang="en-US" sz="2000" dirty="0" err="1"/>
              <a:t>Xplore</a:t>
            </a:r>
            <a:r>
              <a:rPr lang="en-US" sz="2000" dirty="0"/>
              <a:t> </a:t>
            </a:r>
          </a:p>
          <a:p>
            <a:pPr lvl="0" hangingPunct="0"/>
            <a:r>
              <a:rPr lang="en-US" sz="2000" dirty="0" err="1" smtClean="0"/>
              <a:t>ScienceDirect</a:t>
            </a:r>
            <a:r>
              <a:rPr lang="en-US" sz="2000" dirty="0" smtClean="0"/>
              <a:t> </a:t>
            </a:r>
            <a:r>
              <a:rPr lang="en-US" sz="2000" dirty="0"/>
              <a:t>– Elsevier </a:t>
            </a:r>
            <a:endParaRPr lang="en-US" sz="2000" dirty="0" smtClean="0"/>
          </a:p>
          <a:p>
            <a:pPr lvl="0" hangingPunct="0"/>
            <a:r>
              <a:rPr lang="en-US" sz="2000" dirty="0" err="1" smtClean="0"/>
              <a:t>SpringerLink</a:t>
            </a:r>
            <a:r>
              <a:rPr lang="en-US" sz="2000" dirty="0" smtClean="0"/>
              <a:t> </a:t>
            </a:r>
          </a:p>
          <a:p>
            <a:pPr lvl="0" hangingPunct="0"/>
            <a:r>
              <a:rPr lang="en-US" sz="2000" dirty="0" smtClean="0"/>
              <a:t>Wiley </a:t>
            </a:r>
            <a:r>
              <a:rPr lang="en-US" sz="2000" dirty="0" err="1"/>
              <a:t>InterScience</a:t>
            </a:r>
            <a:r>
              <a:rPr lang="en-US" sz="2000" dirty="0"/>
              <a:t> </a:t>
            </a:r>
            <a:endParaRPr lang="en-US" sz="2000" dirty="0" smtClean="0"/>
          </a:p>
          <a:p>
            <a:pPr lvl="0" hangingPunct="0"/>
            <a:r>
              <a:rPr lang="en-US" sz="2000" dirty="0" smtClean="0"/>
              <a:t>ISI </a:t>
            </a:r>
            <a:r>
              <a:rPr lang="en-US" sz="2000" dirty="0"/>
              <a:t>Web of </a:t>
            </a:r>
            <a:r>
              <a:rPr lang="en-US" sz="2000" dirty="0" smtClean="0"/>
              <a:t>Science</a:t>
            </a:r>
          </a:p>
          <a:p>
            <a:pPr lvl="0" hangingPunct="0"/>
            <a:r>
              <a:rPr lang="en-US" sz="2000" dirty="0" smtClean="0"/>
              <a:t>SCOPUS</a:t>
            </a:r>
          </a:p>
          <a:p>
            <a:pPr lvl="0" hangingPunct="0"/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Google Scholar 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619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874" y="630379"/>
            <a:ext cx="205277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4362" y="69580"/>
            <a:ext cx="45675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2 (CBSE publications)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296" y="1664039"/>
            <a:ext cx="7956044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hangingPunct="0"/>
            <a:r>
              <a:rPr lang="en-US" sz="2000" b="1" dirty="0" smtClean="0"/>
              <a:t>Questions</a:t>
            </a:r>
          </a:p>
          <a:p>
            <a:pPr hangingPunct="0"/>
            <a:r>
              <a:rPr lang="en-US" sz="2000" i="1" dirty="0" smtClean="0"/>
              <a:t>Impact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Number of publications, total, per year, geographical distribution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citation index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I</a:t>
            </a:r>
            <a:r>
              <a:rPr lang="en-US" sz="2000" i="1" dirty="0"/>
              <a:t>n</a:t>
            </a:r>
            <a:r>
              <a:rPr lang="en-US" sz="2000" i="1" dirty="0" smtClean="0"/>
              <a:t>direct impact</a:t>
            </a:r>
            <a:r>
              <a:rPr lang="en-US" sz="2000" i="1" dirty="0"/>
              <a:t>:</a:t>
            </a:r>
            <a:r>
              <a:rPr lang="en-US" sz="2000" i="1" dirty="0" smtClean="0"/>
              <a:t> backward citations, Impact of the authors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What is the maturity level of CBSE?</a:t>
            </a:r>
          </a:p>
          <a:p>
            <a:pPr hangingPunct="0"/>
            <a:r>
              <a:rPr lang="en-US" sz="2000" i="1" dirty="0" smtClean="0"/>
              <a:t>Topics of interest</a:t>
            </a:r>
          </a:p>
          <a:p>
            <a:pPr hangingPunct="0"/>
            <a:r>
              <a:rPr lang="en-US" sz="2000" i="1" dirty="0"/>
              <a:t>	</a:t>
            </a:r>
            <a:r>
              <a:rPr lang="en-US" sz="2000" i="1" dirty="0" smtClean="0"/>
              <a:t>Which research topics where the most present at CBSE?</a:t>
            </a:r>
          </a:p>
          <a:p>
            <a:pPr hangingPunct="0"/>
            <a:r>
              <a:rPr lang="en-US" sz="2000" i="1" dirty="0"/>
              <a:t>	</a:t>
            </a:r>
            <a:r>
              <a:rPr lang="en-US" sz="2000" i="1" dirty="0" smtClean="0"/>
              <a:t>What </a:t>
            </a:r>
            <a:r>
              <a:rPr lang="en-US" sz="2000" i="1" dirty="0"/>
              <a:t>kind of research results were presented?</a:t>
            </a:r>
          </a:p>
          <a:p>
            <a:pPr hangingPunct="0"/>
            <a:r>
              <a:rPr lang="en-US" sz="2000" i="1" dirty="0" smtClean="0"/>
              <a:t>	What type of validations  the publications had?	</a:t>
            </a:r>
          </a:p>
          <a:p>
            <a:pPr hangingPunct="0"/>
            <a:r>
              <a:rPr lang="en-US" sz="2000" i="1" dirty="0"/>
              <a:t>	</a:t>
            </a:r>
            <a:endParaRPr lang="en-US" sz="2000" i="1" dirty="0" smtClean="0"/>
          </a:p>
          <a:p>
            <a:pPr hangingPunc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681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874" y="630379"/>
            <a:ext cx="205277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7307" y="630379"/>
            <a:ext cx="205277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Keywords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7811" y="630379"/>
            <a:ext cx="2588989" cy="45227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Resources/Database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2661653" y="856515"/>
            <a:ext cx="8656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66261" y="1686073"/>
            <a:ext cx="2328181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hangingPunct="0"/>
            <a:r>
              <a:rPr lang="en-US" sz="2000" b="1" dirty="0" smtClean="0"/>
              <a:t>Search keywords </a:t>
            </a:r>
          </a:p>
          <a:p>
            <a:pPr hangingPunct="0"/>
            <a:r>
              <a:rPr lang="en-US" sz="2000" i="1" dirty="0" smtClean="0"/>
              <a:t>No search keywords</a:t>
            </a:r>
          </a:p>
          <a:p>
            <a:pPr hangingPunct="0"/>
            <a:r>
              <a:rPr lang="en-US" sz="2000" i="1" dirty="0"/>
              <a:t> </a:t>
            </a:r>
            <a:r>
              <a:rPr lang="en-US" sz="2000" i="1" dirty="0" smtClean="0"/>
              <a:t>- all CBSE papers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7811" y="1687320"/>
            <a:ext cx="2787943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lvl="0" hangingPunct="0"/>
            <a:r>
              <a:rPr lang="en-US" sz="2000" b="1" dirty="0" smtClean="0"/>
              <a:t>Databases &amp; Resources:</a:t>
            </a:r>
          </a:p>
          <a:p>
            <a:pPr lvl="0" hangingPunct="0"/>
            <a:r>
              <a:rPr lang="en-US" sz="2000" dirty="0" smtClean="0"/>
              <a:t>CBSE Proceedings</a:t>
            </a:r>
          </a:p>
          <a:p>
            <a:pPr lvl="0" hangingPunct="0"/>
            <a:r>
              <a:rPr lang="en-US" sz="2000" dirty="0"/>
              <a:t>	</a:t>
            </a:r>
            <a:r>
              <a:rPr lang="en-US" sz="2000" dirty="0" err="1" smtClean="0"/>
              <a:t>SpringerLink</a:t>
            </a:r>
            <a:endParaRPr lang="en-US" sz="2000" dirty="0" smtClean="0"/>
          </a:p>
          <a:p>
            <a:pPr lvl="0" hangingPunct="0"/>
            <a:r>
              <a:rPr lang="en-US" sz="2000" dirty="0"/>
              <a:t>	</a:t>
            </a:r>
            <a:r>
              <a:rPr lang="en-US" sz="2000" dirty="0" smtClean="0"/>
              <a:t>ACM </a:t>
            </a:r>
            <a:r>
              <a:rPr lang="en-US" sz="2000" dirty="0" err="1" smtClean="0"/>
              <a:t>Didgital</a:t>
            </a:r>
            <a:r>
              <a:rPr lang="en-US" sz="2000" dirty="0" smtClean="0"/>
              <a:t> Library</a:t>
            </a:r>
          </a:p>
          <a:p>
            <a:pPr lvl="0" hangingPunct="0"/>
            <a:r>
              <a:rPr lang="en-US" sz="2000" dirty="0"/>
              <a:t>	</a:t>
            </a:r>
            <a:r>
              <a:rPr lang="en-US" sz="2000" dirty="0" smtClean="0"/>
              <a:t>Google Scholar</a:t>
            </a:r>
          </a:p>
          <a:p>
            <a:pPr lvl="0" hangingPunct="0"/>
            <a:r>
              <a:rPr lang="en-US" sz="2000" dirty="0"/>
              <a:t>	</a:t>
            </a:r>
            <a:r>
              <a:rPr lang="en-US" sz="2000" dirty="0" smtClean="0"/>
              <a:t>Web search</a:t>
            </a:r>
          </a:p>
          <a:p>
            <a:pPr lvl="0" hangingPunct="0"/>
            <a:r>
              <a:rPr lang="en-US" sz="2000" dirty="0"/>
              <a:t>	</a:t>
            </a: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296" y="1664039"/>
            <a:ext cx="2108282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hangingPunct="0"/>
            <a:r>
              <a:rPr lang="en-US" sz="2000" b="1" dirty="0" smtClean="0"/>
              <a:t>Questions</a:t>
            </a:r>
          </a:p>
          <a:p>
            <a:pPr hangingPunct="0"/>
            <a:r>
              <a:rPr lang="en-US" sz="2000" i="1" dirty="0" smtClean="0"/>
              <a:t>Impact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Publications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citation index</a:t>
            </a:r>
          </a:p>
          <a:p>
            <a:pPr marL="342900" indent="-342900" hangingPunct="0">
              <a:buFontTx/>
              <a:buChar char="-"/>
            </a:pPr>
            <a:r>
              <a:rPr lang="en-US" sz="2000" i="1" dirty="0" smtClean="0"/>
              <a:t>I</a:t>
            </a:r>
            <a:r>
              <a:rPr lang="en-US" sz="2000" i="1" dirty="0"/>
              <a:t>n</a:t>
            </a:r>
            <a:r>
              <a:rPr lang="en-US" sz="2000" i="1" dirty="0" smtClean="0"/>
              <a:t>direct impact</a:t>
            </a:r>
          </a:p>
          <a:p>
            <a:pPr hangingPunct="0"/>
            <a:r>
              <a:rPr lang="en-US" sz="2000" i="1" dirty="0" smtClean="0"/>
              <a:t>Topics of interest</a:t>
            </a:r>
          </a:p>
          <a:p>
            <a:pPr hangingPunct="0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4362" y="69580"/>
            <a:ext cx="45675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2 (CBSE publications)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1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1512" y="220827"/>
            <a:ext cx="153552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5978" y="290408"/>
            <a:ext cx="1075394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Studies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1757041" y="516544"/>
            <a:ext cx="818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41768" y="220827"/>
            <a:ext cx="1438318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filtering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651372" y="516544"/>
            <a:ext cx="4903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39279" y="284236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Studies</a:t>
            </a:r>
          </a:p>
        </p:txBody>
      </p:sp>
      <p:cxnSp>
        <p:nvCxnSpPr>
          <p:cNvPr id="38" name="Straight Arrow Connector 37"/>
          <p:cNvCxnSpPr>
            <a:stCxn id="29" idx="3"/>
            <a:endCxn id="37" idx="1"/>
          </p:cNvCxnSpPr>
          <p:nvPr/>
        </p:nvCxnSpPr>
        <p:spPr>
          <a:xfrm flipV="1">
            <a:off x="5580086" y="510372"/>
            <a:ext cx="1259193" cy="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52485"/>
              </p:ext>
            </p:extLst>
          </p:nvPr>
        </p:nvGraphicFramePr>
        <p:xfrm>
          <a:off x="331919" y="1439540"/>
          <a:ext cx="8698234" cy="575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Document" r:id="rId4" imgW="5181600" imgH="3429000" progId="Word.Document.12">
                  <p:embed/>
                </p:oleObj>
              </mc:Choice>
              <mc:Fallback>
                <p:oleObj name="Document" r:id="rId4" imgW="5181600" imgH="342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919" y="1439540"/>
                        <a:ext cx="8698234" cy="5756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06691" y="900523"/>
            <a:ext cx="8229600" cy="53356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Example 1: Primary studies selection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36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1512" y="220827"/>
            <a:ext cx="153552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5978" y="290408"/>
            <a:ext cx="1075394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Studies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1757041" y="516544"/>
            <a:ext cx="818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41768" y="220827"/>
            <a:ext cx="1438318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filtering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651372" y="516544"/>
            <a:ext cx="4903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39279" y="284236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Studies</a:t>
            </a:r>
          </a:p>
        </p:txBody>
      </p:sp>
      <p:cxnSp>
        <p:nvCxnSpPr>
          <p:cNvPr id="38" name="Straight Arrow Connector 37"/>
          <p:cNvCxnSpPr>
            <a:stCxn id="29" idx="3"/>
            <a:endCxn id="37" idx="1"/>
          </p:cNvCxnSpPr>
          <p:nvPr/>
        </p:nvCxnSpPr>
        <p:spPr>
          <a:xfrm flipV="1">
            <a:off x="5580086" y="510372"/>
            <a:ext cx="1259193" cy="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06691" y="1037629"/>
            <a:ext cx="8229600" cy="533565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Example 1: Primary studies selection process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" y="2219789"/>
            <a:ext cx="8832156" cy="24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782687" y="3254461"/>
            <a:ext cx="2301784" cy="79377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1512" y="220827"/>
            <a:ext cx="153552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5978" y="290408"/>
            <a:ext cx="1075394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Studies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1757041" y="516544"/>
            <a:ext cx="818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41768" y="220827"/>
            <a:ext cx="1438318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filtering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651372" y="516544"/>
            <a:ext cx="4903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39279" y="284236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Studies</a:t>
            </a:r>
          </a:p>
        </p:txBody>
      </p:sp>
      <p:cxnSp>
        <p:nvCxnSpPr>
          <p:cNvPr id="38" name="Straight Arrow Connector 37"/>
          <p:cNvCxnSpPr>
            <a:stCxn id="29" idx="3"/>
            <a:endCxn id="37" idx="1"/>
          </p:cNvCxnSpPr>
          <p:nvPr/>
        </p:nvCxnSpPr>
        <p:spPr>
          <a:xfrm flipV="1">
            <a:off x="5580086" y="510372"/>
            <a:ext cx="1259193" cy="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933730"/>
            <a:ext cx="8229600" cy="666470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Example 1: Primary studies selection process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Activities:</a:t>
            </a:r>
          </a:p>
          <a:p>
            <a:pPr lvl="1"/>
            <a:r>
              <a:rPr lang="en-US" dirty="0" smtClean="0"/>
              <a:t>Provide search strings in databases and export the results to EndNote</a:t>
            </a:r>
          </a:p>
          <a:p>
            <a:pPr lvl="2"/>
            <a:r>
              <a:rPr lang="en-US" dirty="0" smtClean="0"/>
              <a:t>Tedious work – different query languages and different export functionality</a:t>
            </a:r>
          </a:p>
          <a:p>
            <a:pPr lvl="1"/>
            <a:r>
              <a:rPr lang="en-US" dirty="0" smtClean="0"/>
              <a:t>Extraction of the information in a suitable form for reading and selecting, removing duplicates, etc. 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To get a reasonable number of studies (&lt;500, &gt;20)</a:t>
            </a:r>
          </a:p>
          <a:p>
            <a:pPr lvl="2"/>
            <a:r>
              <a:rPr lang="en-US" dirty="0" smtClean="0"/>
              <a:t>May require refinement of the questions</a:t>
            </a:r>
          </a:p>
          <a:p>
            <a:pPr lvl="1"/>
            <a:r>
              <a:rPr lang="en-US" dirty="0" smtClean="0"/>
              <a:t>Achieve reliability – select the most significant literature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1512" y="220827"/>
            <a:ext cx="153552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5978" y="290408"/>
            <a:ext cx="1075394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Studies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1757041" y="516544"/>
            <a:ext cx="818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41768" y="220827"/>
            <a:ext cx="1438318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filtering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651372" y="516544"/>
            <a:ext cx="4903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39279" y="284236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Studies</a:t>
            </a:r>
          </a:p>
        </p:txBody>
      </p:sp>
      <p:cxnSp>
        <p:nvCxnSpPr>
          <p:cNvPr id="38" name="Straight Arrow Connector 37"/>
          <p:cNvCxnSpPr>
            <a:stCxn id="29" idx="3"/>
            <a:endCxn id="37" idx="1"/>
          </p:cNvCxnSpPr>
          <p:nvPr/>
        </p:nvCxnSpPr>
        <p:spPr>
          <a:xfrm flipV="1">
            <a:off x="5580086" y="510372"/>
            <a:ext cx="1259193" cy="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933730"/>
            <a:ext cx="8229600" cy="666470"/>
          </a:xfrm>
          <a:solidFill>
            <a:srgbClr val="FDEADA"/>
          </a:solidFill>
        </p:spPr>
        <p:txBody>
          <a:bodyPr>
            <a:noAutofit/>
          </a:bodyPr>
          <a:lstStyle/>
          <a:p>
            <a:r>
              <a:rPr lang="en-US" sz="3200" dirty="0"/>
              <a:t>Example 2 (CBSE publications)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publications are primary studies</a:t>
            </a:r>
          </a:p>
          <a:p>
            <a:pPr lvl="1"/>
            <a:r>
              <a:rPr lang="en-US" dirty="0" smtClean="0"/>
              <a:t>318 studies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Extract publications and create an relational-database</a:t>
            </a:r>
          </a:p>
          <a:p>
            <a:pPr lvl="1"/>
            <a:r>
              <a:rPr lang="en-US" dirty="0" smtClean="0"/>
              <a:t>Populate database </a:t>
            </a:r>
          </a:p>
          <a:p>
            <a:pPr lvl="1"/>
            <a:r>
              <a:rPr lang="en-US" dirty="0" smtClean="0"/>
              <a:t>Provide “Query and View” interactive web-based application for fast reading and publication classification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7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929" y="228179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3538" y="297760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7708" y="523895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Data extracted from the studies – “objective data”</a:t>
            </a:r>
          </a:p>
          <a:p>
            <a:pPr lvl="1"/>
            <a:r>
              <a:rPr lang="en-US" dirty="0" smtClean="0"/>
              <a:t>Distribution of  studies with respect to</a:t>
            </a:r>
          </a:p>
          <a:p>
            <a:pPr lvl="2"/>
            <a:r>
              <a:rPr lang="en-US" dirty="0" smtClean="0"/>
              <a:t>Year of publications</a:t>
            </a:r>
          </a:p>
          <a:p>
            <a:pPr lvl="2"/>
            <a:r>
              <a:rPr lang="en-US" dirty="0" smtClean="0"/>
              <a:t>Authors and research communities</a:t>
            </a:r>
          </a:p>
          <a:p>
            <a:pPr lvl="2"/>
            <a:r>
              <a:rPr lang="en-US" dirty="0" smtClean="0"/>
              <a:t>Sources of publications</a:t>
            </a:r>
          </a:p>
          <a:p>
            <a:pPr lvl="2"/>
            <a:r>
              <a:rPr lang="en-US" dirty="0" smtClean="0"/>
              <a:t>Citation distribution, the most cited studies</a:t>
            </a:r>
          </a:p>
          <a:p>
            <a:r>
              <a:rPr lang="en-US" dirty="0" smtClean="0"/>
              <a:t>Analysis support</a:t>
            </a:r>
          </a:p>
          <a:p>
            <a:pPr lvl="1"/>
            <a:r>
              <a:rPr lang="en-US" dirty="0" smtClean="0"/>
              <a:t>Manual, writing own software, </a:t>
            </a:r>
          </a:p>
          <a:p>
            <a:pPr lvl="1"/>
            <a:r>
              <a:rPr lang="en-US" dirty="0" smtClean="0"/>
              <a:t>Help from some tools/portals</a:t>
            </a:r>
          </a:p>
          <a:p>
            <a:pPr lvl="2"/>
            <a:r>
              <a:rPr lang="en-US" dirty="0" smtClean="0"/>
              <a:t>Google scholar</a:t>
            </a:r>
          </a:p>
          <a:p>
            <a:pPr lvl="2"/>
            <a:r>
              <a:rPr lang="en-US" dirty="0" smtClean="0"/>
              <a:t>Perish &amp; publish</a:t>
            </a:r>
          </a:p>
          <a:p>
            <a:pPr lvl="2"/>
            <a:r>
              <a:rPr lang="en-US" dirty="0" err="1" smtClean="0"/>
              <a:t>Mendeley</a:t>
            </a:r>
            <a:r>
              <a:rPr lang="en-US" dirty="0" smtClean="0"/>
              <a:t>,…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90" y="2414392"/>
            <a:ext cx="2925510" cy="208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79" y="4625519"/>
            <a:ext cx="3145242" cy="20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929" y="228179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3538" y="297760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7708" y="523895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7" y="1544245"/>
            <a:ext cx="4478850" cy="190411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00" y="815845"/>
            <a:ext cx="7374368" cy="53356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Example 1: statistical data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0" y="3636660"/>
            <a:ext cx="6510297" cy="1165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0" y="4790806"/>
            <a:ext cx="5606540" cy="18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929" y="228179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3538" y="297760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7708" y="523895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2" y="1493733"/>
            <a:ext cx="4914380" cy="2457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48" y="3840810"/>
            <a:ext cx="5347552" cy="273319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14200" y="968245"/>
            <a:ext cx="7374368" cy="53356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Example 1: statistical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04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vidence of particular aspect of SE</a:t>
            </a:r>
          </a:p>
          <a:p>
            <a:pPr lvl="1"/>
            <a:r>
              <a:rPr lang="en-US" dirty="0" smtClean="0"/>
              <a:t>Activities, processes, technologies</a:t>
            </a:r>
          </a:p>
          <a:p>
            <a:pPr lvl="1"/>
            <a:r>
              <a:rPr lang="en-US" dirty="0" smtClean="0"/>
              <a:t>Best practices, Lessons learned</a:t>
            </a:r>
          </a:p>
          <a:p>
            <a:pPr lvl="1"/>
            <a:r>
              <a:rPr lang="en-US" dirty="0" smtClean="0"/>
              <a:t>Increased knowledge</a:t>
            </a:r>
          </a:p>
          <a:p>
            <a:pPr lvl="1"/>
            <a:r>
              <a:rPr lang="en-US" dirty="0" smtClean="0"/>
              <a:t>Showing a new perspective of a particular knowledge.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17" y="297760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7476" y="367341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data</a:t>
            </a: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2167096" y="593476"/>
            <a:ext cx="67038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005706" y="326693"/>
            <a:ext cx="4078766" cy="53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Example 2: statistical data</a:t>
            </a:r>
            <a:endParaRPr lang="en-US" sz="2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391226"/>
              </p:ext>
            </p:extLst>
          </p:nvPr>
        </p:nvGraphicFramePr>
        <p:xfrm>
          <a:off x="487977" y="1029895"/>
          <a:ext cx="7304898" cy="200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433904"/>
              </p:ext>
            </p:extLst>
          </p:nvPr>
        </p:nvGraphicFramePr>
        <p:xfrm>
          <a:off x="369179" y="2857574"/>
          <a:ext cx="5771318" cy="195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140497" y="342665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</a:t>
            </a:r>
            <a:r>
              <a:rPr lang="en-US" dirty="0">
                <a:latin typeface="+mj-lt"/>
              </a:rPr>
              <a:t>citations</a:t>
            </a:r>
            <a:r>
              <a:rPr lang="en-US" dirty="0"/>
              <a:t>  - total: 3405 –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(measured 2012-02-12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498334"/>
              </p:ext>
            </p:extLst>
          </p:nvPr>
        </p:nvGraphicFramePr>
        <p:xfrm>
          <a:off x="487977" y="4791490"/>
          <a:ext cx="5573148" cy="18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68959" y="5628557"/>
            <a:ext cx="1583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citations per </a:t>
            </a:r>
            <a:r>
              <a:rPr lang="en-US" sz="1400" dirty="0" smtClean="0"/>
              <a:t>year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702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17" y="297760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7476" y="367341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data</a:t>
            </a: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2167096" y="593476"/>
            <a:ext cx="67038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005706" y="326693"/>
            <a:ext cx="4078766" cy="53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Example 2: statistical data</a:t>
            </a:r>
            <a:endParaRPr lang="en-US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09125"/>
              </p:ext>
            </p:extLst>
          </p:nvPr>
        </p:nvGraphicFramePr>
        <p:xfrm>
          <a:off x="272151" y="1128994"/>
          <a:ext cx="6106461" cy="334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Document" r:id="rId4" imgW="6489700" imgH="3390900" progId="Word.Document.12">
                  <p:embed/>
                </p:oleObj>
              </mc:Choice>
              <mc:Fallback>
                <p:oleObj name="Document" r:id="rId4" imgW="64897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151" y="1128994"/>
                        <a:ext cx="6106461" cy="3341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31328"/>
              </p:ext>
            </p:extLst>
          </p:nvPr>
        </p:nvGraphicFramePr>
        <p:xfrm>
          <a:off x="177203" y="4470105"/>
          <a:ext cx="6764228" cy="51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Document" r:id="rId7" imgW="6858000" imgH="546100" progId="Word.Document.12">
                  <p:embed/>
                </p:oleObj>
              </mc:Choice>
              <mc:Fallback>
                <p:oleObj name="Document" r:id="rId7" imgW="68580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203" y="4470105"/>
                        <a:ext cx="6764228" cy="51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4572" y="423353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Citation of papers </a:t>
            </a:r>
          </a:p>
          <a:p>
            <a:r>
              <a:rPr lang="en-US" dirty="0" smtClean="0"/>
              <a:t>that cited top 10 papers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69229"/>
              </p:ext>
            </p:extLst>
          </p:nvPr>
        </p:nvGraphicFramePr>
        <p:xfrm>
          <a:off x="114300" y="5054587"/>
          <a:ext cx="667385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Document" r:id="rId10" imgW="6591300" imgH="1930400" progId="Word.Document.12">
                  <p:embed/>
                </p:oleObj>
              </mc:Choice>
              <mc:Fallback>
                <p:oleObj name="Document" r:id="rId10" imgW="6591300" imgH="193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" y="5054587"/>
                        <a:ext cx="6673850" cy="200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88150" y="2625205"/>
            <a:ext cx="167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10 citations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2582" y="5534155"/>
            <a:ext cx="205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most influential</a:t>
            </a:r>
          </a:p>
          <a:p>
            <a:r>
              <a:rPr lang="en-US" sz="1200" dirty="0" smtClean="0"/>
              <a:t>Authors from CBSE</a:t>
            </a:r>
          </a:p>
          <a:p>
            <a:r>
              <a:rPr lang="en-US" sz="1200" dirty="0" smtClean="0"/>
              <a:t>(citations of the related work)</a:t>
            </a:r>
          </a:p>
        </p:txBody>
      </p:sp>
    </p:spTree>
    <p:extLst>
      <p:ext uri="{BB962C8B-B14F-4D97-AF65-F5344CB8AC3E}">
        <p14:creationId xmlns:p14="http://schemas.microsoft.com/office/powerpoint/2010/main" val="278757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152"/>
            <a:ext cx="8229600" cy="811486"/>
          </a:xfrm>
        </p:spPr>
        <p:txBody>
          <a:bodyPr>
            <a:normAutofit/>
          </a:bodyPr>
          <a:lstStyle/>
          <a:p>
            <a:r>
              <a:rPr lang="en-GB" dirty="0"/>
              <a:t>Procedures for data </a:t>
            </a:r>
            <a:r>
              <a:rPr lang="en-GB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synthesize the information into a new knowledge</a:t>
            </a:r>
          </a:p>
          <a:p>
            <a:pPr lvl="1"/>
            <a:r>
              <a:rPr lang="en-US" dirty="0" smtClean="0"/>
              <a:t>Based on a theory previously established</a:t>
            </a:r>
          </a:p>
          <a:p>
            <a:pPr lvl="2"/>
            <a:r>
              <a:rPr lang="en-US" dirty="0" smtClean="0"/>
              <a:t>Validation of the theory</a:t>
            </a:r>
          </a:p>
          <a:p>
            <a:pPr lvl="2"/>
            <a:r>
              <a:rPr lang="en-US" dirty="0" smtClean="0"/>
              <a:t>Description of some specific characteristics of the theory</a:t>
            </a:r>
          </a:p>
          <a:p>
            <a:pPr lvl="1"/>
            <a:r>
              <a:rPr lang="en-US" dirty="0" smtClean="0"/>
              <a:t>Grounded theory</a:t>
            </a:r>
          </a:p>
          <a:p>
            <a:pPr lvl="2"/>
            <a:r>
              <a:rPr lang="en-US" dirty="0" smtClean="0"/>
              <a:t>Build up a theory from the reading &amp; analysis</a:t>
            </a:r>
          </a:p>
          <a:p>
            <a:pPr lvl="3"/>
            <a:r>
              <a:rPr lang="en-US" dirty="0" smtClean="0"/>
              <a:t>Manual</a:t>
            </a:r>
          </a:p>
          <a:p>
            <a:pPr lvl="3"/>
            <a:r>
              <a:rPr lang="en-US" dirty="0" smtClean="0"/>
              <a:t>Using some tools – the most frequent words</a:t>
            </a:r>
            <a:r>
              <a:rPr lang="en-US" dirty="0"/>
              <a:t>, Concordance</a:t>
            </a:r>
          </a:p>
          <a:p>
            <a:pPr lvl="3"/>
            <a:endParaRPr lang="en-US" dirty="0"/>
          </a:p>
          <a:p>
            <a:r>
              <a:rPr lang="en-US" dirty="0" smtClean="0"/>
              <a:t> The most difficult part</a:t>
            </a:r>
          </a:p>
          <a:p>
            <a:pPr lvl="1"/>
            <a:r>
              <a:rPr lang="en-US" dirty="0" smtClean="0"/>
              <a:t>Requires experience and knowledge in the subject</a:t>
            </a:r>
          </a:p>
          <a:p>
            <a:pPr lvl="1"/>
            <a:r>
              <a:rPr lang="en-US" dirty="0" smtClean="0"/>
              <a:t>Requires a kind of validation/review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5320" y="13522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3929" y="20519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findings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8099" y="43132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83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1125" y="17130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9734" y="24127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findings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33904" y="46740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3849" y="819159"/>
            <a:ext cx="59397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</a:t>
            </a:r>
            <a:r>
              <a:rPr lang="en-US" sz="3600" dirty="0" smtClean="0"/>
              <a:t> </a:t>
            </a:r>
            <a:r>
              <a:rPr lang="en-US" sz="2400" dirty="0" smtClean="0"/>
              <a:t>1 (Software Architecture Evolution) </a:t>
            </a:r>
            <a:endParaRPr lang="en-US" sz="240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17972"/>
              </p:ext>
            </p:extLst>
          </p:nvPr>
        </p:nvGraphicFramePr>
        <p:xfrm>
          <a:off x="1539240" y="1465490"/>
          <a:ext cx="5776477" cy="543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Visio" r:id="rId3" imgW="4627647" imgH="4357721" progId="Visio.Drawing.11">
                  <p:embed/>
                </p:oleObj>
              </mc:Choice>
              <mc:Fallback>
                <p:oleObj name="Visio" r:id="rId3" imgW="4627647" imgH="4357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240" y="1465490"/>
                        <a:ext cx="5776477" cy="543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749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1125" y="17130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9734" y="24127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findings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33904" y="46740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3849" y="819159"/>
            <a:ext cx="59397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</a:t>
            </a:r>
            <a:r>
              <a:rPr lang="en-US" sz="3600" dirty="0" smtClean="0"/>
              <a:t> </a:t>
            </a:r>
            <a:r>
              <a:rPr lang="en-US" sz="2400" dirty="0" smtClean="0"/>
              <a:t>1 (Software Architecture Evolution)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2" y="1581776"/>
            <a:ext cx="4234174" cy="254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25" y="4434309"/>
            <a:ext cx="9144000" cy="2526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6540" y="1782376"/>
            <a:ext cx="309571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Maturity classification: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Basic research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Concept formulation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Development and extension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Internal use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External use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Popularization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10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1125" y="17130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9734" y="24127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findings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33904" y="46740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38709" y="869664"/>
            <a:ext cx="45675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2 (CBSE publications)</a:t>
            </a:r>
            <a:endParaRPr lang="en-US" sz="2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009381"/>
              </p:ext>
            </p:extLst>
          </p:nvPr>
        </p:nvGraphicFramePr>
        <p:xfrm>
          <a:off x="-909576" y="1392884"/>
          <a:ext cx="6198629" cy="263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216469" y="1089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6" y="3961637"/>
            <a:ext cx="4272850" cy="28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216896" y="1766633"/>
            <a:ext cx="15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Area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40453" y="3951386"/>
            <a:ext cx="28777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 characteristics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Procedures or techniques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Qualitative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Analytic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Notations or tools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Specific solutions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Judgments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Reports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Empirical models</a:t>
            </a:r>
          </a:p>
        </p:txBody>
      </p:sp>
    </p:spTree>
    <p:extLst>
      <p:ext uri="{BB962C8B-B14F-4D97-AF65-F5344CB8AC3E}">
        <p14:creationId xmlns:p14="http://schemas.microsoft.com/office/powerpoint/2010/main" val="3982745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1125" y="171306"/>
            <a:ext cx="2052779" cy="59143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9734" y="241273"/>
            <a:ext cx="2052779" cy="452271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findings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33904" y="467408"/>
            <a:ext cx="785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38709" y="869664"/>
            <a:ext cx="45675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2 (CBSE publications)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-216469" y="1089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67232" y="1558801"/>
            <a:ext cx="24160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Evaluation Type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presented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Academic case study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Simple examples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Experiments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Industrial case study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Formal specification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9128" y="4221418"/>
            <a:ext cx="4108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Research Maturity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External enhancement and exploration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Internal enhancement and exploration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Development and extension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Conceptual formulation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1" y="1458964"/>
            <a:ext cx="4191532" cy="276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1" y="4221418"/>
            <a:ext cx="4670705" cy="2599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41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0.	Is your approach OK?</a:t>
            </a:r>
          </a:p>
          <a:p>
            <a:pPr lvl="1"/>
            <a:r>
              <a:rPr lang="en-US" dirty="0" smtClean="0"/>
              <a:t>Do you have the right questions?</a:t>
            </a:r>
          </a:p>
          <a:p>
            <a:pPr lvl="1"/>
            <a:r>
              <a:rPr lang="en-US" dirty="0" smtClean="0"/>
              <a:t>Is the procedure feasible?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you </a:t>
            </a:r>
            <a:r>
              <a:rPr lang="en-US" dirty="0" smtClean="0"/>
              <a:t>can ensure that you have selected the right studies?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you can ensure that your analysis and synthesis is right?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91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 selected sources appropriate</a:t>
            </a:r>
          </a:p>
          <a:p>
            <a:pPr marL="914400" lvl="1" indent="-514350"/>
            <a:r>
              <a:rPr lang="en-US" dirty="0" smtClean="0"/>
              <a:t>Selection of databases important (fortunately there are not so many)</a:t>
            </a:r>
          </a:p>
          <a:p>
            <a:pPr marL="914400" lvl="1" indent="-514350"/>
            <a:r>
              <a:rPr lang="en-US" dirty="0" smtClean="0"/>
              <a:t>Is Google/Google Scholar appropriate as a source?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you missed to select some important studies? Do you have too many unimportant studies?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0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95" y="1417638"/>
            <a:ext cx="8229600" cy="625118"/>
          </a:xfrm>
        </p:spPr>
        <p:txBody>
          <a:bodyPr/>
          <a:lstStyle/>
          <a:p>
            <a:r>
              <a:rPr lang="en-US" dirty="0" smtClean="0"/>
              <a:t>Several researchers involved in the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73" y="2495031"/>
            <a:ext cx="916884" cy="765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69" y="3448660"/>
            <a:ext cx="931963" cy="77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69" y="4533130"/>
            <a:ext cx="931963" cy="778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3497" y="2691353"/>
            <a:ext cx="1090829" cy="442734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Selected studies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3497" y="3624362"/>
            <a:ext cx="1090830" cy="442734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Selected studies B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3496" y="4685531"/>
            <a:ext cx="1090831" cy="442734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Selected studies C</a:t>
            </a:r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2988767" y="2912720"/>
            <a:ext cx="4647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88767" y="3837691"/>
            <a:ext cx="525237" cy="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2988767" y="4906898"/>
            <a:ext cx="4647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9096" y="3368043"/>
            <a:ext cx="1583591" cy="955372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Selected studies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using automatic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queries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1852687" y="3134087"/>
            <a:ext cx="485582" cy="711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5" idx="1"/>
          </p:cNvCxnSpPr>
          <p:nvPr/>
        </p:nvCxnSpPr>
        <p:spPr>
          <a:xfrm flipV="1">
            <a:off x="1852687" y="3837691"/>
            <a:ext cx="333182" cy="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6" idx="1"/>
          </p:cNvCxnSpPr>
          <p:nvPr/>
        </p:nvCxnSpPr>
        <p:spPr>
          <a:xfrm>
            <a:off x="1852687" y="3845729"/>
            <a:ext cx="485582" cy="107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3231" y="3496201"/>
            <a:ext cx="467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cxnSp>
        <p:nvCxnSpPr>
          <p:cNvPr id="38" name="Straight Arrow Connector 37"/>
          <p:cNvCxnSpPr>
            <a:stCxn id="7" idx="3"/>
          </p:cNvCxnSpPr>
          <p:nvPr/>
        </p:nvCxnSpPr>
        <p:spPr>
          <a:xfrm>
            <a:off x="4544326" y="2912720"/>
            <a:ext cx="859573" cy="80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76598" y="3869031"/>
            <a:ext cx="8273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</p:cNvCxnSpPr>
          <p:nvPr/>
        </p:nvCxnSpPr>
        <p:spPr>
          <a:xfrm flipV="1">
            <a:off x="4544327" y="4102656"/>
            <a:ext cx="807629" cy="804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77" y="3212156"/>
            <a:ext cx="1771470" cy="121378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11473" y="5406009"/>
            <a:ext cx="86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Filtering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321004" y="4363853"/>
            <a:ext cx="105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Discussion</a:t>
            </a:r>
            <a:endParaRPr lang="en-US" sz="1600" dirty="0"/>
          </a:p>
        </p:txBody>
      </p:sp>
      <p:cxnSp>
        <p:nvCxnSpPr>
          <p:cNvPr id="52" name="Straight Arrow Connector 51"/>
          <p:cNvCxnSpPr>
            <a:stCxn id="51" idx="2"/>
            <a:endCxn id="55" idx="0"/>
          </p:cNvCxnSpPr>
          <p:nvPr/>
        </p:nvCxnSpPr>
        <p:spPr>
          <a:xfrm>
            <a:off x="6849204" y="4702407"/>
            <a:ext cx="34956" cy="754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202510" y="5456810"/>
            <a:ext cx="1363299" cy="442734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Final list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4336" y="4191634"/>
            <a:ext cx="1164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</a:t>
            </a:r>
            <a:endParaRPr lang="en-US" sz="1600" dirty="0"/>
          </a:p>
        </p:txBody>
      </p:sp>
      <p:sp>
        <p:nvSpPr>
          <p:cNvPr id="71" name="Curved Left Arrow 70"/>
          <p:cNvSpPr/>
          <p:nvPr/>
        </p:nvSpPr>
        <p:spPr>
          <a:xfrm flipV="1">
            <a:off x="8529304" y="2796344"/>
            <a:ext cx="539103" cy="2037966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urved Left Arrow 71"/>
          <p:cNvSpPr/>
          <p:nvPr/>
        </p:nvSpPr>
        <p:spPr>
          <a:xfrm flipH="1">
            <a:off x="7885377" y="2832102"/>
            <a:ext cx="539103" cy="2037966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8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Software Engineering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1235" y="1807629"/>
            <a:ext cx="6741220" cy="4201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5976" y="2247323"/>
            <a:ext cx="1392208" cy="119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Case studies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7432" y="3131449"/>
            <a:ext cx="1392208" cy="119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Surveys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9168" y="3729921"/>
            <a:ext cx="1392208" cy="119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1185" y="4087599"/>
            <a:ext cx="1392208" cy="1196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7287" y="4461021"/>
            <a:ext cx="1392208" cy="119694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Literature reviews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95" y="819591"/>
            <a:ext cx="8229600" cy="764929"/>
          </a:xfrm>
        </p:spPr>
        <p:txBody>
          <a:bodyPr/>
          <a:lstStyle/>
          <a:p>
            <a:r>
              <a:rPr lang="en-US" dirty="0" smtClean="0"/>
              <a:t>Agreement? </a:t>
            </a:r>
            <a:r>
              <a:rPr lang="en-US" dirty="0" smtClean="0">
                <a:sym typeface="Wingdings"/>
              </a:rPr>
              <a:t> Fleiss’ kappa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5" y="1661051"/>
            <a:ext cx="12446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74" y="1595452"/>
            <a:ext cx="11557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5" y="3386647"/>
            <a:ext cx="14097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63" y="3348547"/>
            <a:ext cx="31496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63" y="2396047"/>
            <a:ext cx="36195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541" y="815562"/>
            <a:ext cx="3313301" cy="4278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271" y="4253150"/>
            <a:ext cx="2923648" cy="23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Synthesis/Findings Validation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721"/>
            <a:ext cx="8229600" cy="293199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US" sz="2400" dirty="0" smtClean="0"/>
              <a:t>Your analysis/synthesis is based on a theory/model </a:t>
            </a:r>
          </a:p>
          <a:p>
            <a:pPr marL="914400" lvl="1" indent="-514350">
              <a:buAutoNum type="alphaLcParenR"/>
            </a:pPr>
            <a:r>
              <a:rPr lang="en-US" sz="2000" dirty="0" smtClean="0"/>
              <a:t>Existing classification, ontology</a:t>
            </a:r>
          </a:p>
          <a:p>
            <a:pPr marL="914400" lvl="1" indent="-514350">
              <a:buAutoNum type="alphaLcParenR"/>
            </a:pPr>
            <a:r>
              <a:rPr lang="en-US" sz="2000" dirty="0" smtClean="0"/>
              <a:t>Previous research results</a:t>
            </a:r>
          </a:p>
          <a:p>
            <a:pPr marL="914400" lvl="1" indent="-514350">
              <a:buAutoNum type="alphaLcParenR"/>
            </a:pPr>
            <a:r>
              <a:rPr lang="en-US" sz="2000" dirty="0" smtClean="0"/>
              <a:t>Extending/refinement of the existing theories</a:t>
            </a:r>
          </a:p>
          <a:p>
            <a:pPr marL="514350" indent="-514350">
              <a:buAutoNum type="alphaLcParenR"/>
            </a:pPr>
            <a:r>
              <a:rPr lang="en-US" sz="2400" dirty="0"/>
              <a:t>You build your theory/model from start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Iterative process – building &amp; validation</a:t>
            </a:r>
          </a:p>
          <a:p>
            <a:pPr marL="514350" indent="-514350">
              <a:buAutoNum type="alphaLcParenR"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11" y="5277850"/>
            <a:ext cx="1660207" cy="126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33" y="4229270"/>
            <a:ext cx="781753" cy="785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59" y="4147714"/>
            <a:ext cx="1771470" cy="121378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455274" y="4625400"/>
            <a:ext cx="862256" cy="652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440472" y="4511915"/>
            <a:ext cx="1964528" cy="1554585"/>
          </a:xfrm>
          <a:custGeom>
            <a:avLst/>
            <a:gdLst>
              <a:gd name="connsiteX0" fmla="*/ 227863 w 1964528"/>
              <a:gd name="connsiteY0" fmla="*/ 31929 h 1554585"/>
              <a:gd name="connsiteX1" fmla="*/ 892034 w 1964528"/>
              <a:gd name="connsiteY1" fmla="*/ 8627 h 1554585"/>
              <a:gd name="connsiteX2" fmla="*/ 1602813 w 1964528"/>
              <a:gd name="connsiteY2" fmla="*/ 160088 h 1554585"/>
              <a:gd name="connsiteX3" fmla="*/ 1964029 w 1964528"/>
              <a:gd name="connsiteY3" fmla="*/ 800887 h 1554585"/>
              <a:gd name="connsiteX4" fmla="*/ 1532900 w 1964528"/>
              <a:gd name="connsiteY4" fmla="*/ 1453336 h 1554585"/>
              <a:gd name="connsiteX5" fmla="*/ 600731 w 1964528"/>
              <a:gd name="connsiteY5" fmla="*/ 1511591 h 1554585"/>
              <a:gd name="connsiteX6" fmla="*/ 41429 w 1964528"/>
              <a:gd name="connsiteY6" fmla="*/ 1045555 h 1554585"/>
              <a:gd name="connsiteX7" fmla="*/ 41429 w 1964528"/>
              <a:gd name="connsiteY7" fmla="*/ 334852 h 155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4528" h="1554585">
                <a:moveTo>
                  <a:pt x="227863" y="31929"/>
                </a:moveTo>
                <a:cubicBezTo>
                  <a:pt x="445369" y="9598"/>
                  <a:pt x="662876" y="-12733"/>
                  <a:pt x="892034" y="8627"/>
                </a:cubicBezTo>
                <a:cubicBezTo>
                  <a:pt x="1121192" y="29987"/>
                  <a:pt x="1424147" y="28045"/>
                  <a:pt x="1602813" y="160088"/>
                </a:cubicBezTo>
                <a:cubicBezTo>
                  <a:pt x="1781479" y="292131"/>
                  <a:pt x="1975681" y="585346"/>
                  <a:pt x="1964029" y="800887"/>
                </a:cubicBezTo>
                <a:cubicBezTo>
                  <a:pt x="1952377" y="1016428"/>
                  <a:pt x="1760116" y="1334885"/>
                  <a:pt x="1532900" y="1453336"/>
                </a:cubicBezTo>
                <a:cubicBezTo>
                  <a:pt x="1305684" y="1571787"/>
                  <a:pt x="849309" y="1579554"/>
                  <a:pt x="600731" y="1511591"/>
                </a:cubicBezTo>
                <a:cubicBezTo>
                  <a:pt x="352153" y="1443628"/>
                  <a:pt x="134646" y="1241678"/>
                  <a:pt x="41429" y="1045555"/>
                </a:cubicBezTo>
                <a:cubicBezTo>
                  <a:pt x="-51788" y="849432"/>
                  <a:pt x="41429" y="334852"/>
                  <a:pt x="41429" y="334852"/>
                </a:cubicBez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10747" y="4465346"/>
            <a:ext cx="1576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by a</a:t>
            </a:r>
          </a:p>
          <a:p>
            <a:r>
              <a:rPr lang="en-US" dirty="0" smtClean="0"/>
              <a:t> third person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3219" y="5361499"/>
            <a:ext cx="116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14620" y="5135948"/>
            <a:ext cx="106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33" y="5505280"/>
            <a:ext cx="781753" cy="7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50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levels of information</a:t>
            </a:r>
          </a:p>
          <a:p>
            <a:pPr lvl="1"/>
            <a:r>
              <a:rPr lang="en-US" dirty="0" smtClean="0"/>
              <a:t>Raw source information</a:t>
            </a:r>
          </a:p>
          <a:p>
            <a:pPr lvl="1"/>
            <a:r>
              <a:rPr lang="en-US" dirty="0" smtClean="0"/>
              <a:t> Extensive detailed technical report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Research papers (Journal, Conference) – reference to source data, technical report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29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an SLR paper 1/2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Motivation – </a:t>
            </a:r>
            <a:r>
              <a:rPr lang="en-US" b="1" i="1" dirty="0" smtClean="0"/>
              <a:t>the most important</a:t>
            </a:r>
          </a:p>
          <a:p>
            <a:pPr lvl="2"/>
            <a:r>
              <a:rPr lang="en-US" dirty="0" smtClean="0"/>
              <a:t>Why the question is interesting</a:t>
            </a:r>
          </a:p>
          <a:p>
            <a:pPr lvl="2"/>
            <a:r>
              <a:rPr lang="en-US" dirty="0" smtClean="0"/>
              <a:t>What is the main question</a:t>
            </a:r>
          </a:p>
          <a:p>
            <a:r>
              <a:rPr lang="en-US" dirty="0" smtClean="0"/>
              <a:t>The overall method used</a:t>
            </a:r>
          </a:p>
          <a:p>
            <a:pPr lvl="2"/>
            <a:r>
              <a:rPr lang="en-US" dirty="0" smtClean="0"/>
              <a:t>The questions, the search keywords, source of information</a:t>
            </a:r>
          </a:p>
          <a:p>
            <a:pPr lvl="2"/>
            <a:r>
              <a:rPr lang="en-US" dirty="0" smtClean="0"/>
              <a:t>Election process, data storage</a:t>
            </a:r>
          </a:p>
          <a:p>
            <a:r>
              <a:rPr lang="en-US" dirty="0" smtClean="0"/>
              <a:t>Selected studies</a:t>
            </a:r>
          </a:p>
          <a:p>
            <a:pPr lvl="2"/>
            <a:r>
              <a:rPr lang="en-US" dirty="0" smtClean="0"/>
              <a:t>Refer to the most important studies</a:t>
            </a:r>
          </a:p>
          <a:p>
            <a:pPr lvl="2"/>
            <a:r>
              <a:rPr lang="en-US" dirty="0" smtClean="0"/>
              <a:t>Provide statistics, comment them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an SLR paper 2/2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Synthesis – </a:t>
            </a:r>
            <a:r>
              <a:rPr lang="en-US" b="1" i="1" dirty="0" smtClean="0"/>
              <a:t>Important </a:t>
            </a:r>
          </a:p>
          <a:p>
            <a:pPr lvl="1"/>
            <a:r>
              <a:rPr lang="en-US" dirty="0" smtClean="0"/>
              <a:t>The findings (short description in general)</a:t>
            </a:r>
          </a:p>
          <a:p>
            <a:pPr lvl="1"/>
            <a:r>
              <a:rPr lang="en-US" dirty="0" smtClean="0"/>
              <a:t>The findings related to the studies (classification/grouping of the studies)</a:t>
            </a:r>
          </a:p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Additional findings, remarks, statistics from the studies related to the findings </a:t>
            </a:r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Validation threat </a:t>
            </a:r>
          </a:p>
          <a:p>
            <a:pPr lvl="1"/>
            <a:r>
              <a:rPr lang="en-US" dirty="0" smtClean="0"/>
              <a:t>Validation procedures (this can be specified in the methods part)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List of primary studies</a:t>
            </a:r>
          </a:p>
          <a:p>
            <a:r>
              <a:rPr lang="en-US" dirty="0" smtClean="0"/>
              <a:t>references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8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Research Databases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hangingPunct="0"/>
            <a:r>
              <a:rPr lang="en-US" dirty="0" smtClean="0"/>
              <a:t>SCOPUS http://www.scopus.com/home.url</a:t>
            </a:r>
          </a:p>
          <a:p>
            <a:pPr lvl="0" hangingPunct="0"/>
            <a:r>
              <a:rPr lang="en-US" dirty="0" smtClean="0"/>
              <a:t>ACM </a:t>
            </a:r>
            <a:r>
              <a:rPr lang="en-US" dirty="0"/>
              <a:t>Digital Library (http://</a:t>
            </a:r>
            <a:r>
              <a:rPr lang="en-US" dirty="0" err="1"/>
              <a:t>portal.acm.org</a:t>
            </a:r>
            <a:r>
              <a:rPr lang="en-US" dirty="0"/>
              <a:t>)</a:t>
            </a:r>
          </a:p>
          <a:p>
            <a:pPr lvl="0" hangingPunct="0"/>
            <a:r>
              <a:rPr lang="en-US" dirty="0" err="1"/>
              <a:t>Compendex</a:t>
            </a:r>
            <a:r>
              <a:rPr lang="en-US" dirty="0"/>
              <a:t> (http://</a:t>
            </a:r>
            <a:r>
              <a:rPr lang="en-US" dirty="0" err="1"/>
              <a:t>www.engineeringvillage.com</a:t>
            </a:r>
            <a:r>
              <a:rPr lang="en-US" dirty="0"/>
              <a:t>)</a:t>
            </a:r>
          </a:p>
          <a:p>
            <a:pPr lvl="0" hangingPunct="0"/>
            <a:r>
              <a:rPr lang="en-US" dirty="0"/>
              <a:t>IEEE </a:t>
            </a:r>
            <a:r>
              <a:rPr lang="en-US" dirty="0" err="1"/>
              <a:t>Xplore</a:t>
            </a:r>
            <a:r>
              <a:rPr lang="en-US" dirty="0"/>
              <a:t> (http://</a:t>
            </a:r>
            <a:r>
              <a:rPr lang="en-US" dirty="0" err="1"/>
              <a:t>www.ieee.org</a:t>
            </a:r>
            <a:r>
              <a:rPr lang="en-US" dirty="0"/>
              <a:t>/web/publications/</a:t>
            </a:r>
            <a:r>
              <a:rPr lang="en-US" dirty="0" err="1"/>
              <a:t>xplore</a:t>
            </a:r>
            <a:r>
              <a:rPr lang="en-US" dirty="0"/>
              <a:t>/)</a:t>
            </a:r>
          </a:p>
          <a:p>
            <a:pPr lvl="0" hangingPunct="0"/>
            <a:r>
              <a:rPr lang="en-US" dirty="0" err="1"/>
              <a:t>ScienceDirect</a:t>
            </a:r>
            <a:r>
              <a:rPr lang="en-US" dirty="0"/>
              <a:t> – Elsevier (http://</a:t>
            </a:r>
            <a:r>
              <a:rPr lang="en-US" dirty="0" err="1"/>
              <a:t>www.elsevier.com</a:t>
            </a:r>
            <a:r>
              <a:rPr lang="en-US" dirty="0"/>
              <a:t>)</a:t>
            </a:r>
          </a:p>
          <a:p>
            <a:pPr lvl="0" hangingPunct="0"/>
            <a:r>
              <a:rPr lang="en-US" dirty="0" err="1"/>
              <a:t>SpringerLink</a:t>
            </a:r>
            <a:r>
              <a:rPr lang="en-US" dirty="0"/>
              <a:t> (http://</a:t>
            </a:r>
            <a:r>
              <a:rPr lang="en-US" dirty="0" err="1"/>
              <a:t>www.springerlink.com</a:t>
            </a:r>
            <a:r>
              <a:rPr lang="en-US" dirty="0"/>
              <a:t>)</a:t>
            </a:r>
          </a:p>
          <a:p>
            <a:pPr lvl="0" hangingPunct="0"/>
            <a:r>
              <a:rPr lang="en-US" dirty="0"/>
              <a:t>Wiley </a:t>
            </a:r>
            <a:r>
              <a:rPr lang="en-US" dirty="0" err="1"/>
              <a:t>InterScience</a:t>
            </a:r>
            <a:r>
              <a:rPr lang="en-US" dirty="0"/>
              <a:t> (http://www3.interscience.wiley.com)</a:t>
            </a:r>
          </a:p>
          <a:p>
            <a:pPr lvl="0" hangingPunct="0"/>
            <a:r>
              <a:rPr lang="en-US" dirty="0"/>
              <a:t>ISI Web of Science (http://</a:t>
            </a:r>
            <a:r>
              <a:rPr lang="en-US" dirty="0" err="1"/>
              <a:t>www.isiknowledge.com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8ECF-0D8F-A944-8563-136B3937A8D0}" type="slidenum">
              <a:rPr lang="en-GB"/>
              <a:pPr/>
              <a:t>46</a:t>
            </a:fld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 for the systematic review</a:t>
            </a:r>
            <a:endParaRPr lang="en-GB" dirty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9402" y="1216480"/>
            <a:ext cx="7391400" cy="513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err="1"/>
              <a:t>Kitchenham</a:t>
            </a:r>
            <a:r>
              <a:rPr lang="en-GB" sz="1600" b="1" dirty="0"/>
              <a:t>, Barbara. Procedures for Performing Systematic Reviews, Joint Technical </a:t>
            </a:r>
            <a:r>
              <a:rPr lang="en-GB" sz="1600" b="1" dirty="0" err="1"/>
              <a:t>Rreport</a:t>
            </a:r>
            <a:r>
              <a:rPr lang="en-GB" sz="1600" b="1" dirty="0"/>
              <a:t>, </a:t>
            </a:r>
            <a:r>
              <a:rPr lang="en-GB" sz="1600" b="1" dirty="0" err="1"/>
              <a:t>Keele</a:t>
            </a:r>
            <a:r>
              <a:rPr lang="en-GB" sz="1600" b="1" dirty="0"/>
              <a:t> University </a:t>
            </a:r>
            <a:r>
              <a:rPr lang="en-GB" sz="1600" b="1" dirty="0">
                <a:cs typeface="Times New Roman" charset="0"/>
              </a:rPr>
              <a:t>TR/SE-0401</a:t>
            </a:r>
            <a:r>
              <a:rPr lang="en-GB" sz="1600" b="1" dirty="0"/>
              <a:t> and NICTA </a:t>
            </a:r>
            <a:r>
              <a:rPr lang="en-GB" sz="1600" b="1" dirty="0">
                <a:cs typeface="Times New Roman" charset="0"/>
              </a:rPr>
              <a:t>0400011T.1</a:t>
            </a:r>
            <a:r>
              <a:rPr lang="en-GB" sz="1600" b="1" dirty="0"/>
              <a:t>, July 2004.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cs typeface="Times New Roman" charset="0"/>
              </a:rPr>
              <a:t>Australian </a:t>
            </a:r>
            <a:r>
              <a:rPr lang="en-GB" sz="1600" dirty="0">
                <a:cs typeface="Times New Roman" charset="0"/>
              </a:rPr>
              <a:t>National Health and Medical Research Council. How to review the evidence: systematic identification and review of the scientific literature, 2000. IBSN 186-4960329</a:t>
            </a:r>
            <a:r>
              <a:rPr lang="en-GB" sz="1600" dirty="0"/>
              <a:t> .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cs typeface="Times New Roman" charset="0"/>
              </a:rPr>
              <a:t>Australian National Health and Medical Research Council. How to use the evidence: assessment and application of scientific evidence. February 2000, ISBN 0 642 43295 2.</a:t>
            </a:r>
            <a:r>
              <a:rPr lang="en-GB" sz="1600" dirty="0"/>
              <a:t> 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cs typeface="Times New Roman" charset="0"/>
              </a:rPr>
              <a:t>Cochrane Collaboration. Cochrane Reviewers</a:t>
            </a:r>
            <a:r>
              <a:rPr lang="ja-JP" altLang="en-GB" sz="1600" dirty="0">
                <a:latin typeface="Arial"/>
                <a:cs typeface="Times New Roman" charset="0"/>
              </a:rPr>
              <a:t>’</a:t>
            </a:r>
            <a:r>
              <a:rPr lang="en-GB" sz="1600" dirty="0">
                <a:cs typeface="Times New Roman" charset="0"/>
              </a:rPr>
              <a:t> Handbook. Version 4.2.1. December 2003</a:t>
            </a:r>
            <a:r>
              <a:rPr lang="en-GB" sz="1600" dirty="0"/>
              <a:t>.</a:t>
            </a:r>
          </a:p>
          <a:p>
            <a:pPr>
              <a:spcBef>
                <a:spcPct val="50000"/>
              </a:spcBef>
            </a:pPr>
            <a:r>
              <a:rPr lang="en-GB" sz="1600" dirty="0"/>
              <a:t>Glass, R.L., </a:t>
            </a:r>
            <a:r>
              <a:rPr lang="en-GB" sz="1600" dirty="0" err="1"/>
              <a:t>Vessey</a:t>
            </a:r>
            <a:r>
              <a:rPr lang="en-GB" sz="1600" dirty="0"/>
              <a:t>, I., Ramesh, V. Research in software engineering: an analysis of the literature. IST 44, 2002, pp491-506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charset="0"/>
              </a:rPr>
              <a:t>Magne Jørgensen and Kjetil </a:t>
            </a:r>
            <a:r>
              <a:rPr lang="nb-NO" sz="1600" dirty="0" err="1">
                <a:cs typeface="Times New Roman" charset="0"/>
              </a:rPr>
              <a:t>Moløkken</a:t>
            </a:r>
            <a:r>
              <a:rPr lang="nb-NO" sz="1600" dirty="0">
                <a:cs typeface="Times New Roman" charset="0"/>
              </a:rPr>
              <a:t>. </a:t>
            </a:r>
            <a:r>
              <a:rPr lang="en-US" sz="1600" dirty="0">
                <a:cs typeface="Times New Roman" charset="0"/>
              </a:rPr>
              <a:t>How large are Software Cost Overruns? Critical Comments on the Standish Group’s CHAOS Reports, </a:t>
            </a:r>
            <a:r>
              <a:rPr lang="en-US" sz="1600" dirty="0">
                <a:cs typeface="Times New Roman" charset="0"/>
                <a:hlinkClick r:id="rId2"/>
              </a:rPr>
              <a:t>http://www.simula.no/publication_one.php?publication_id=711</a:t>
            </a:r>
            <a:r>
              <a:rPr lang="en-US" sz="1600" dirty="0">
                <a:cs typeface="Times New Roman" charset="0"/>
              </a:rPr>
              <a:t>, 2004.</a:t>
            </a:r>
            <a:r>
              <a:rPr lang="en-GB" sz="1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Magne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Jørgensen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. A Review of Studies on Expert Estimation of Software Development Effort. Journal Systems and Software, </a:t>
            </a: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Vol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70, Issues 1-2, 2004, </a:t>
            </a:r>
            <a:r>
              <a:rPr lang="en-US" sz="1600" dirty="0" err="1">
                <a:solidFill>
                  <a:srgbClr val="000000"/>
                </a:solidFill>
                <a:cs typeface="Times New Roman" charset="0"/>
              </a:rPr>
              <a:t>pp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37-60.</a:t>
            </a:r>
            <a:endParaRPr lang="en-GB" sz="1600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533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AD34-B973-8245-83B4-4160D852B6A2}" type="slidenum">
              <a:rPr lang="en-GB"/>
              <a:pPr/>
              <a:t>47</a:t>
            </a:fld>
            <a:endParaRPr lang="en-GB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 for the systematic review</a:t>
            </a:r>
            <a:endParaRPr lang="en-GB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47800" y="1631950"/>
            <a:ext cx="63246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cs typeface="Times New Roman" charset="0"/>
              </a:rPr>
              <a:t>Khan, Khalid, S., </a:t>
            </a:r>
            <a:r>
              <a:rPr lang="en-GB" sz="1600" dirty="0" err="1">
                <a:cs typeface="Times New Roman" charset="0"/>
              </a:rPr>
              <a:t>ter</a:t>
            </a:r>
            <a:r>
              <a:rPr lang="en-GB" sz="1600" dirty="0">
                <a:cs typeface="Times New Roman" charset="0"/>
              </a:rPr>
              <a:t> </a:t>
            </a:r>
            <a:r>
              <a:rPr lang="en-GB" sz="1600" dirty="0" err="1">
                <a:cs typeface="Times New Roman" charset="0"/>
              </a:rPr>
              <a:t>Riet</a:t>
            </a:r>
            <a:r>
              <a:rPr lang="en-GB" sz="1600" dirty="0">
                <a:cs typeface="Times New Roman" charset="0"/>
              </a:rPr>
              <a:t>, </a:t>
            </a:r>
            <a:r>
              <a:rPr lang="en-GB" sz="1600" dirty="0" err="1">
                <a:cs typeface="Times New Roman" charset="0"/>
              </a:rPr>
              <a:t>Gerben</a:t>
            </a:r>
            <a:r>
              <a:rPr lang="en-GB" sz="1600" dirty="0">
                <a:cs typeface="Times New Roman" charset="0"/>
              </a:rPr>
              <a:t>., Glanville, Julia., </a:t>
            </a:r>
            <a:r>
              <a:rPr lang="en-GB" sz="1600" dirty="0" err="1">
                <a:cs typeface="Times New Roman" charset="0"/>
              </a:rPr>
              <a:t>Sowden</a:t>
            </a:r>
            <a:r>
              <a:rPr lang="en-GB" sz="1600" dirty="0">
                <a:cs typeface="Times New Roman" charset="0"/>
              </a:rPr>
              <a:t>, Amanda, J. and </a:t>
            </a:r>
            <a:r>
              <a:rPr lang="en-GB" sz="1600" dirty="0" err="1">
                <a:cs typeface="Times New Roman" charset="0"/>
              </a:rPr>
              <a:t>Kleijnen</a:t>
            </a:r>
            <a:r>
              <a:rPr lang="en-GB" sz="1600" dirty="0">
                <a:cs typeface="Times New Roman" charset="0"/>
              </a:rPr>
              <a:t>, Jo. (</a:t>
            </a:r>
            <a:r>
              <a:rPr lang="en-GB" sz="1600" dirty="0" err="1">
                <a:cs typeface="Times New Roman" charset="0"/>
              </a:rPr>
              <a:t>eds</a:t>
            </a:r>
            <a:r>
              <a:rPr lang="en-GB" sz="1600" dirty="0">
                <a:cs typeface="Times New Roman" charset="0"/>
              </a:rPr>
              <a:t>) Undertaking Systematic Review of Research on Effectiveness. CRD</a:t>
            </a:r>
            <a:r>
              <a:rPr lang="ja-JP" altLang="en-GB" sz="1600" dirty="0">
                <a:latin typeface="Arial"/>
                <a:cs typeface="Times New Roman" charset="0"/>
              </a:rPr>
              <a:t>’</a:t>
            </a:r>
            <a:r>
              <a:rPr lang="en-GB" sz="1600" dirty="0">
                <a:cs typeface="Times New Roman" charset="0"/>
              </a:rPr>
              <a:t>s Guidance for those Carrying Out or Commissioning Reviews. CRD Report Number 4 (2</a:t>
            </a:r>
            <a:r>
              <a:rPr lang="en-GB" sz="1600" baseline="30000" dirty="0">
                <a:cs typeface="Times New Roman" charset="0"/>
              </a:rPr>
              <a:t>nd</a:t>
            </a:r>
            <a:r>
              <a:rPr lang="en-GB" sz="1600" dirty="0">
                <a:cs typeface="Times New Roman" charset="0"/>
              </a:rPr>
              <a:t> Edition), NHS Centre for Reviews and Dissemination, University of York, IBSN 1 900640 20 1, March 2001.</a:t>
            </a:r>
            <a:r>
              <a:rPr lang="en-GB" sz="1600" dirty="0"/>
              <a:t> </a:t>
            </a:r>
          </a:p>
          <a:p>
            <a:pPr>
              <a:spcBef>
                <a:spcPct val="50000"/>
              </a:spcBef>
            </a:pPr>
            <a:r>
              <a:rPr lang="en-GB" sz="1600" dirty="0" err="1" smtClean="0"/>
              <a:t>Pai</a:t>
            </a:r>
            <a:r>
              <a:rPr lang="en-GB" sz="1600" dirty="0"/>
              <a:t>, </a:t>
            </a:r>
            <a:r>
              <a:rPr lang="en-GB" sz="1600" dirty="0" err="1"/>
              <a:t>Madhukar</a:t>
            </a:r>
            <a:r>
              <a:rPr lang="en-GB" sz="1600" dirty="0"/>
              <a:t>, </a:t>
            </a:r>
            <a:r>
              <a:rPr lang="en-GB" sz="1600" dirty="0" err="1"/>
              <a:t>McCullovch</a:t>
            </a:r>
            <a:r>
              <a:rPr lang="en-GB" sz="1600" dirty="0"/>
              <a:t>, Michael, Gorman, Jennifer D., </a:t>
            </a:r>
            <a:r>
              <a:rPr lang="en-GB" sz="1600" dirty="0" err="1"/>
              <a:t>Pai</a:t>
            </a:r>
            <a:r>
              <a:rPr lang="en-GB" sz="1600" dirty="0"/>
              <a:t>, </a:t>
            </a:r>
            <a:r>
              <a:rPr lang="en-GB" sz="1600" dirty="0" err="1"/>
              <a:t>Nitika</a:t>
            </a:r>
            <a:r>
              <a:rPr lang="en-GB" sz="1600" dirty="0"/>
              <a:t>, </a:t>
            </a:r>
            <a:r>
              <a:rPr lang="en-GB" sz="1600" dirty="0" err="1"/>
              <a:t>Enanoria</a:t>
            </a:r>
            <a:r>
              <a:rPr lang="en-GB" sz="1600" dirty="0"/>
              <a:t>, Wayne, Kennedy, Gail, </a:t>
            </a:r>
            <a:r>
              <a:rPr lang="en-GB" sz="1600" dirty="0" err="1"/>
              <a:t>Tharyan</a:t>
            </a:r>
            <a:r>
              <a:rPr lang="en-GB" sz="1600" dirty="0"/>
              <a:t>, </a:t>
            </a:r>
            <a:r>
              <a:rPr lang="en-GB" sz="1600" dirty="0" err="1"/>
              <a:t>Prathap</a:t>
            </a:r>
            <a:r>
              <a:rPr lang="en-GB" sz="1600" dirty="0"/>
              <a:t>, </a:t>
            </a:r>
            <a:r>
              <a:rPr lang="en-GB" sz="1600" dirty="0" err="1"/>
              <a:t>Colford</a:t>
            </a:r>
            <a:r>
              <a:rPr lang="en-GB" sz="1600" dirty="0"/>
              <a:t>, John M. Jnr. Systematic reviews and meta-analysis: An illustrated, step-by-step guide. The National medical Journal of India, 17(2) 2004, </a:t>
            </a:r>
            <a:r>
              <a:rPr lang="en-GB" sz="1600" dirty="0" err="1"/>
              <a:t>pp</a:t>
            </a:r>
            <a:r>
              <a:rPr lang="en-GB" sz="1600" dirty="0"/>
              <a:t> 86-95.</a:t>
            </a:r>
          </a:p>
          <a:p>
            <a:pPr>
              <a:spcBef>
                <a:spcPct val="50000"/>
              </a:spcBef>
            </a:pPr>
            <a:r>
              <a:rPr lang="nb-NO" sz="1600" dirty="0" err="1">
                <a:cs typeface="Times New Roman" charset="0"/>
              </a:rPr>
              <a:t>Sackett</a:t>
            </a:r>
            <a:r>
              <a:rPr lang="nb-NO" sz="1600" dirty="0">
                <a:cs typeface="Times New Roman" charset="0"/>
              </a:rPr>
              <a:t>, D.L., </a:t>
            </a:r>
            <a:r>
              <a:rPr lang="nb-NO" sz="1600" dirty="0" err="1">
                <a:cs typeface="Times New Roman" charset="0"/>
              </a:rPr>
              <a:t>Straus</a:t>
            </a:r>
            <a:r>
              <a:rPr lang="nb-NO" sz="1600" dirty="0">
                <a:cs typeface="Times New Roman" charset="0"/>
              </a:rPr>
              <a:t>, S.E., </a:t>
            </a:r>
            <a:r>
              <a:rPr lang="nb-NO" sz="1600" dirty="0" err="1">
                <a:cs typeface="Times New Roman" charset="0"/>
              </a:rPr>
              <a:t>Richardson</a:t>
            </a:r>
            <a:r>
              <a:rPr lang="nb-NO" sz="1600" dirty="0">
                <a:cs typeface="Times New Roman" charset="0"/>
              </a:rPr>
              <a:t>, W.S., Rosenberg, W., and Haynes, R.B. </a:t>
            </a:r>
            <a:r>
              <a:rPr lang="nb-NO" sz="1600" i="1" dirty="0" err="1">
                <a:cs typeface="Times New Roman" charset="0"/>
              </a:rPr>
              <a:t>Evidence-Based</a:t>
            </a:r>
            <a:r>
              <a:rPr lang="nb-NO" sz="1600" i="1" dirty="0">
                <a:cs typeface="Times New Roman" charset="0"/>
              </a:rPr>
              <a:t> </a:t>
            </a:r>
            <a:r>
              <a:rPr lang="nb-NO" sz="1600" i="1" dirty="0" err="1">
                <a:cs typeface="Times New Roman" charset="0"/>
              </a:rPr>
              <a:t>Medicine</a:t>
            </a:r>
            <a:r>
              <a:rPr lang="nb-NO" sz="1600" i="1" dirty="0">
                <a:cs typeface="Times New Roman" charset="0"/>
              </a:rPr>
              <a:t>: How to </a:t>
            </a:r>
            <a:r>
              <a:rPr lang="nb-NO" sz="1600" i="1" dirty="0" err="1">
                <a:cs typeface="Times New Roman" charset="0"/>
              </a:rPr>
              <a:t>Practice</a:t>
            </a:r>
            <a:r>
              <a:rPr lang="nb-NO" sz="1600" i="1" dirty="0">
                <a:cs typeface="Times New Roman" charset="0"/>
              </a:rPr>
              <a:t> and </a:t>
            </a:r>
            <a:r>
              <a:rPr lang="nb-NO" sz="1600" i="1" dirty="0" err="1">
                <a:cs typeface="Times New Roman" charset="0"/>
              </a:rPr>
              <a:t>Teach</a:t>
            </a:r>
            <a:r>
              <a:rPr lang="nb-NO" sz="1600" i="1" dirty="0">
                <a:cs typeface="Times New Roman" charset="0"/>
              </a:rPr>
              <a:t> EBM</a:t>
            </a:r>
            <a:r>
              <a:rPr lang="nb-NO" sz="1600" dirty="0">
                <a:cs typeface="Times New Roman" charset="0"/>
              </a:rPr>
              <a:t>, Second Edition, Churchill Livingstone: Edinburgh, 2000.</a:t>
            </a:r>
            <a:r>
              <a:rPr lang="en-GB" sz="1600" dirty="0"/>
              <a:t> </a:t>
            </a:r>
          </a:p>
          <a:p>
            <a:pPr>
              <a:spcBef>
                <a:spcPct val="500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559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Literature Review (SLR)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evidence from (scientific) literature</a:t>
            </a:r>
          </a:p>
          <a:p>
            <a:pPr lvl="1"/>
            <a:r>
              <a:rPr lang="en-US" dirty="0" smtClean="0"/>
              <a:t>Do it in a systematic way</a:t>
            </a:r>
          </a:p>
          <a:p>
            <a:pPr lvl="2"/>
            <a:r>
              <a:rPr lang="en-US" dirty="0" smtClean="0"/>
              <a:t>State a question</a:t>
            </a:r>
          </a:p>
          <a:p>
            <a:pPr lvl="2"/>
            <a:r>
              <a:rPr lang="en-US" dirty="0" smtClean="0"/>
              <a:t>Find the answer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205" y="5613532"/>
            <a:ext cx="7935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on</a:t>
            </a:r>
          </a:p>
          <a:p>
            <a:r>
              <a:rPr lang="en-GB" sz="1600" dirty="0" smtClean="0"/>
              <a:t>Barbara </a:t>
            </a:r>
            <a:r>
              <a:rPr lang="en-GB" sz="1600" dirty="0" err="1" smtClean="0"/>
              <a:t>Kitchenham</a:t>
            </a:r>
            <a:r>
              <a:rPr lang="en-US" sz="1600" dirty="0" smtClean="0"/>
              <a:t>, </a:t>
            </a:r>
            <a:r>
              <a:rPr lang="en-GB" sz="1600" dirty="0" smtClean="0"/>
              <a:t>Evidence-Based Software Engineering and Systematic Reviews</a:t>
            </a:r>
          </a:p>
          <a:p>
            <a:r>
              <a:rPr lang="en-US" sz="1600" dirty="0" smtClean="0"/>
              <a:t> </a:t>
            </a:r>
            <a:r>
              <a:rPr lang="en-US" sz="1600" i="1" dirty="0" err="1" smtClean="0"/>
              <a:t>www.scm.keele.ac.uk</a:t>
            </a:r>
            <a:r>
              <a:rPr lang="en-US" sz="1600" i="1" dirty="0" smtClean="0"/>
              <a:t>/ease/ease05_bk.ppt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29524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00" y="3352800"/>
            <a:ext cx="8502650" cy="29273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(Literature)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are the current problems in a specific area?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a specific problem what are the reported solutions?</a:t>
            </a:r>
            <a:endParaRPr lang="en-US" dirty="0"/>
          </a:p>
          <a:p>
            <a:pPr lvl="1"/>
            <a:r>
              <a:rPr lang="en-US" dirty="0" smtClean="0"/>
              <a:t>Which are the newest results in a particular area?</a:t>
            </a:r>
          </a:p>
          <a:p>
            <a:pPr lvl="1"/>
            <a:r>
              <a:rPr lang="en-US" dirty="0" smtClean="0"/>
              <a:t>Which particular combination of two/several areas do exist? </a:t>
            </a:r>
          </a:p>
          <a:p>
            <a:r>
              <a:rPr lang="en-US" dirty="0" smtClean="0"/>
              <a:t>Important!	</a:t>
            </a:r>
          </a:p>
          <a:p>
            <a:pPr lvl="1"/>
            <a:r>
              <a:rPr lang="en-US" dirty="0" smtClean="0"/>
              <a:t>The questions should be interesting form a research point of view</a:t>
            </a:r>
          </a:p>
          <a:p>
            <a:pPr lvl="1"/>
            <a:r>
              <a:rPr lang="en-US" dirty="0" smtClean="0"/>
              <a:t>The questions should be attractive for the readers</a:t>
            </a:r>
          </a:p>
          <a:p>
            <a:pPr lvl="1"/>
            <a:r>
              <a:rPr lang="en-US" dirty="0" smtClean="0"/>
              <a:t>The questions should be enough general to come to a conclusions that are sufficiently general</a:t>
            </a:r>
          </a:p>
          <a:p>
            <a:pPr lvl="1"/>
            <a:r>
              <a:rPr lang="en-US" dirty="0" smtClean="0"/>
              <a:t>The questions should be specific enough to be able to provide enough specific findings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1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E0EE-F4E0-794C-9350-53DB3652B7CA}" type="slidenum">
              <a:rPr lang="en-GB"/>
              <a:pPr/>
              <a:t>7</a:t>
            </a:fld>
            <a:endParaRPr lang="en-GB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1527175"/>
          </a:xfrm>
        </p:spPr>
        <p:txBody>
          <a:bodyPr/>
          <a:lstStyle/>
          <a:p>
            <a:r>
              <a:rPr lang="en-GB" dirty="0"/>
              <a:t>Systematic </a:t>
            </a:r>
            <a:r>
              <a:rPr lang="en-GB" dirty="0" smtClean="0"/>
              <a:t>Review Procedure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06623"/>
            <a:ext cx="7010400" cy="4114800"/>
          </a:xfrm>
        </p:spPr>
        <p:txBody>
          <a:bodyPr/>
          <a:lstStyle/>
          <a:p>
            <a:r>
              <a:rPr lang="en-GB" sz="2600" dirty="0"/>
              <a:t>Support Evidence-based paradigm</a:t>
            </a:r>
          </a:p>
          <a:p>
            <a:pPr lvl="1"/>
            <a:r>
              <a:rPr lang="en-GB" sz="2400" dirty="0"/>
              <a:t>Start from a well-defined question</a:t>
            </a:r>
          </a:p>
          <a:p>
            <a:pPr lvl="2"/>
            <a:r>
              <a:rPr lang="en-GB" sz="2000" dirty="0"/>
              <a:t>Step 1</a:t>
            </a:r>
          </a:p>
          <a:p>
            <a:pPr lvl="1"/>
            <a:r>
              <a:rPr lang="en-GB" sz="2400" dirty="0"/>
              <a:t>Define a repeatable strategy for searching the literature</a:t>
            </a:r>
          </a:p>
          <a:p>
            <a:pPr lvl="2"/>
            <a:r>
              <a:rPr lang="en-GB" sz="2000" dirty="0"/>
              <a:t>Step 2</a:t>
            </a:r>
          </a:p>
          <a:p>
            <a:pPr lvl="1"/>
            <a:r>
              <a:rPr lang="en-GB" sz="2400" dirty="0"/>
              <a:t>Critically assess relevant literature</a:t>
            </a:r>
          </a:p>
          <a:p>
            <a:pPr lvl="2"/>
            <a:r>
              <a:rPr lang="en-GB" sz="2000" dirty="0"/>
              <a:t>Step 3</a:t>
            </a:r>
          </a:p>
          <a:p>
            <a:pPr lvl="1"/>
            <a:r>
              <a:rPr lang="en-GB" sz="2400" dirty="0"/>
              <a:t>Synthesise literature</a:t>
            </a:r>
          </a:p>
          <a:p>
            <a:pPr lvl="2"/>
            <a:r>
              <a:rPr lang="en-GB" sz="2000" dirty="0"/>
              <a:t>Step </a:t>
            </a:r>
            <a:r>
              <a:rPr lang="en-GB" sz="2000" dirty="0" smtClean="0"/>
              <a:t>4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8404" y="6356350"/>
            <a:ext cx="7935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Ref: </a:t>
            </a:r>
            <a:r>
              <a:rPr lang="en-GB" sz="1600" dirty="0" smtClean="0"/>
              <a:t>Barbara </a:t>
            </a:r>
            <a:r>
              <a:rPr lang="en-GB" sz="1600" dirty="0" err="1" smtClean="0"/>
              <a:t>Kitchenham</a:t>
            </a:r>
            <a:r>
              <a:rPr lang="en-US" sz="1600" dirty="0" smtClean="0"/>
              <a:t>, </a:t>
            </a:r>
            <a:r>
              <a:rPr lang="en-GB" sz="1600" dirty="0" smtClean="0"/>
              <a:t>Evidence-Based Software Engineering and Systematic Reviews</a:t>
            </a:r>
            <a:r>
              <a:rPr lang="en-US" sz="1600" dirty="0" smtClean="0"/>
              <a:t> 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98504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4D6-8669-7744-AC89-FA34F4DCE94A}" type="slidenum">
              <a:rPr lang="en-GB"/>
              <a:pPr/>
              <a:t>8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10400" cy="1143000"/>
          </a:xfrm>
        </p:spPr>
        <p:txBody>
          <a:bodyPr/>
          <a:lstStyle/>
          <a:p>
            <a:r>
              <a:rPr lang="en-GB"/>
              <a:t>Systematic Review Process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343400" y="1371600"/>
            <a:ext cx="3910013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48200" y="1447800"/>
            <a:ext cx="336232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Develop Review Protocol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00600" y="2057400"/>
            <a:ext cx="3124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Validate Review Protocol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6248400" y="1828800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14400" y="1828800"/>
            <a:ext cx="20574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Plan Review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828800" y="2286000"/>
            <a:ext cx="0" cy="1524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90600" y="3810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62000" y="3810000"/>
            <a:ext cx="26670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</a:rPr>
              <a:t>Conduct Review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1828800" y="4267200"/>
            <a:ext cx="0" cy="1524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9600" y="5791200"/>
            <a:ext cx="28194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</a:rPr>
              <a:t>Document Review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319388" y="2667000"/>
            <a:ext cx="39624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248400" y="3048000"/>
            <a:ext cx="1588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410200" y="4876800"/>
            <a:ext cx="1905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Synthesise Data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6248400" y="3581400"/>
            <a:ext cx="1588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172200" y="4648200"/>
            <a:ext cx="1588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876800" y="6172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429000" y="4038600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429000" y="6019800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9" name="Group 23"/>
          <p:cNvGrpSpPr>
            <a:grpSpLocks/>
          </p:cNvGrpSpPr>
          <p:nvPr/>
        </p:nvGrpSpPr>
        <p:grpSpPr bwMode="auto">
          <a:xfrm>
            <a:off x="4267200" y="5486400"/>
            <a:ext cx="4014588" cy="1066800"/>
            <a:chOff x="2784" y="3504"/>
            <a:chExt cx="2160" cy="672"/>
          </a:xfrm>
        </p:grpSpPr>
        <p:grpSp>
          <p:nvGrpSpPr>
            <p:cNvPr id="34840" name="Group 24"/>
            <p:cNvGrpSpPr>
              <a:grpSpLocks/>
            </p:cNvGrpSpPr>
            <p:nvPr/>
          </p:nvGrpSpPr>
          <p:grpSpPr bwMode="auto">
            <a:xfrm>
              <a:off x="2784" y="3504"/>
              <a:ext cx="2160" cy="672"/>
              <a:chOff x="2784" y="3504"/>
              <a:chExt cx="2160" cy="672"/>
            </a:xfrm>
          </p:grpSpPr>
          <p:sp>
            <p:nvSpPr>
              <p:cNvPr id="34841" name="Rectangle 25"/>
              <p:cNvSpPr>
                <a:spLocks noChangeArrowheads="1"/>
              </p:cNvSpPr>
              <p:nvPr/>
            </p:nvSpPr>
            <p:spPr bwMode="auto">
              <a:xfrm>
                <a:off x="2784" y="3504"/>
                <a:ext cx="2160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Text Box 26"/>
              <p:cNvSpPr txBox="1">
                <a:spLocks noChangeArrowheads="1"/>
              </p:cNvSpPr>
              <p:nvPr/>
            </p:nvSpPr>
            <p:spPr bwMode="auto">
              <a:xfrm>
                <a:off x="3072" y="3552"/>
                <a:ext cx="1728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chemeClr val="tx1"/>
                    </a:solidFill>
                  </a:rPr>
                  <a:t>Write Review Report</a:t>
                </a:r>
              </a:p>
            </p:txBody>
          </p:sp>
          <p:sp>
            <p:nvSpPr>
              <p:cNvPr id="34843" name="Text Box 27"/>
              <p:cNvSpPr txBox="1">
                <a:spLocks noChangeArrowheads="1"/>
              </p:cNvSpPr>
              <p:nvPr/>
            </p:nvSpPr>
            <p:spPr bwMode="auto">
              <a:xfrm>
                <a:off x="3264" y="3888"/>
                <a:ext cx="1200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chemeClr val="tx1"/>
                    </a:solidFill>
                  </a:rPr>
                  <a:t>Validate Report</a:t>
                </a:r>
              </a:p>
            </p:txBody>
          </p:sp>
        </p:grp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>
              <a:off x="3888" y="3792"/>
              <a:ext cx="0" cy="9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800600" y="2743200"/>
            <a:ext cx="2895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Identify Relevant Research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4953000" y="3276600"/>
            <a:ext cx="24384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Select Primary Studies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4953000" y="4343400"/>
            <a:ext cx="2590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Extract Required Data</a:t>
            </a: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6248400" y="4114800"/>
            <a:ext cx="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5029200" y="3810000"/>
            <a:ext cx="2514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Assess Study Quality</a:t>
            </a:r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2971800" y="21336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Showing the SLR through an example</a:t>
            </a:r>
            <a:br>
              <a:rPr lang="en-US" dirty="0" smtClean="0"/>
            </a:br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245"/>
            <a:ext cx="8229600" cy="22649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software </a:t>
            </a:r>
            <a:r>
              <a:rPr lang="en-US" dirty="0" err="1"/>
              <a:t>evolvability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ability of a system to accommodate changes in its requirements throughout the system’s lifespan with the least possible cost while maintaining architectural integrity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Interest: </a:t>
            </a:r>
            <a:r>
              <a:rPr lang="en-US" dirty="0" err="1"/>
              <a:t>evolvability</a:t>
            </a:r>
            <a:r>
              <a:rPr lang="en-US" dirty="0"/>
              <a:t> </a:t>
            </a:r>
            <a:r>
              <a:rPr lang="en-US" dirty="0" smtClean="0"/>
              <a:t>through </a:t>
            </a:r>
            <a:r>
              <a:rPr lang="en-US" b="1" dirty="0" smtClean="0"/>
              <a:t>software architecture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0879" y="1767592"/>
            <a:ext cx="779235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Example 1:</a:t>
            </a:r>
          </a:p>
          <a:p>
            <a:r>
              <a:rPr lang="en-US" sz="2000" b="1" i="1" dirty="0" smtClean="0"/>
              <a:t>A </a:t>
            </a:r>
            <a:r>
              <a:rPr lang="en-US" sz="2000" b="1" i="1" dirty="0"/>
              <a:t>systematic review of software architecture evolution research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Hongyu</a:t>
            </a:r>
            <a:r>
              <a:rPr lang="en-US" sz="2000" dirty="0"/>
              <a:t> Pei </a:t>
            </a:r>
            <a:r>
              <a:rPr lang="en-US" sz="2000" dirty="0" err="1"/>
              <a:t>Breivold</a:t>
            </a:r>
            <a:r>
              <a:rPr lang="en-US" sz="2000" dirty="0"/>
              <a:t>, Ivica Crnkovic, Magnus Larsson, </a:t>
            </a:r>
            <a:endParaRPr lang="en-US" sz="2000" dirty="0" smtClean="0"/>
          </a:p>
          <a:p>
            <a:r>
              <a:rPr lang="en-US" sz="2000" dirty="0" smtClean="0"/>
              <a:t>Information </a:t>
            </a:r>
            <a:r>
              <a:rPr lang="en-US" sz="2000" dirty="0"/>
              <a:t>&amp; Software Technology 54(1): 16-40 (2012)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301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2393</Words>
  <Application>Microsoft Macintosh PowerPoint</Application>
  <PresentationFormat>On-screen Show (4:3)</PresentationFormat>
  <Paragraphs>512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Document</vt:lpstr>
      <vt:lpstr>Visio</vt:lpstr>
      <vt:lpstr>Systematic Literature Review Challenges and Opportunities</vt:lpstr>
      <vt:lpstr>Empirical SE Questions? </vt:lpstr>
      <vt:lpstr>Empirical Software Engineering</vt:lpstr>
      <vt:lpstr>Empirical Software Engineering Methods</vt:lpstr>
      <vt:lpstr>Systematic Literature Review (SLR)</vt:lpstr>
      <vt:lpstr>Systematic (Literature) Review</vt:lpstr>
      <vt:lpstr>Systematic Review Procedure</vt:lpstr>
      <vt:lpstr>Systematic Review Process</vt:lpstr>
      <vt:lpstr>Showing the SLR through an example Example #1</vt:lpstr>
      <vt:lpstr>Evolvability property model</vt:lpstr>
      <vt:lpstr>Showing the SLR through an example Example #2</vt:lpstr>
      <vt:lpstr>CBSE events</vt:lpstr>
      <vt:lpstr>Systematic Review Process</vt:lpstr>
      <vt:lpstr>Developing the Protocol</vt:lpstr>
      <vt:lpstr>Protocol Contents -1/3</vt:lpstr>
      <vt:lpstr>Protocol Contents – 2/3</vt:lpstr>
      <vt:lpstr>Protocol Contents- 3/3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Primary studies selection process</vt:lpstr>
      <vt:lpstr>Example 1: Primary studies selection process</vt:lpstr>
      <vt:lpstr>Example 1: Primary studies selection process</vt:lpstr>
      <vt:lpstr>Example 2 (CBSE publications)</vt:lpstr>
      <vt:lpstr>PowerPoint Presentation</vt:lpstr>
      <vt:lpstr>Example 1: statistical data</vt:lpstr>
      <vt:lpstr>PowerPoint Presentation</vt:lpstr>
      <vt:lpstr>PowerPoint Presentation</vt:lpstr>
      <vt:lpstr>PowerPoint Presentation</vt:lpstr>
      <vt:lpstr>Procedures for data synthesis</vt:lpstr>
      <vt:lpstr>PowerPoint Presentation</vt:lpstr>
      <vt:lpstr>PowerPoint Presentation</vt:lpstr>
      <vt:lpstr>PowerPoint Presentation</vt:lpstr>
      <vt:lpstr>PowerPoint Presentation</vt:lpstr>
      <vt:lpstr>Validation issues</vt:lpstr>
      <vt:lpstr>The right studies?</vt:lpstr>
      <vt:lpstr>Studies selection</vt:lpstr>
      <vt:lpstr>Comparison</vt:lpstr>
      <vt:lpstr>Synthesis/Findings Validation </vt:lpstr>
      <vt:lpstr>Reporting results </vt:lpstr>
      <vt:lpstr>Write an SLR paper 1/2 </vt:lpstr>
      <vt:lpstr>Write an SLR paper 2/2 </vt:lpstr>
      <vt:lpstr>Some Research Databases </vt:lpstr>
      <vt:lpstr>References for the systematic review</vt:lpstr>
      <vt:lpstr>References for the systematic review</vt:lpstr>
    </vt:vector>
  </TitlesOfParts>
  <Company>MDH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Ivica  Crnkovic</dc:creator>
  <cp:lastModifiedBy>Ivica Crnkovic</cp:lastModifiedBy>
  <cp:revision>71</cp:revision>
  <cp:lastPrinted>2013-01-17T09:55:23Z</cp:lastPrinted>
  <dcterms:created xsi:type="dcterms:W3CDTF">2013-01-13T15:59:19Z</dcterms:created>
  <dcterms:modified xsi:type="dcterms:W3CDTF">2014-01-11T17:30:05Z</dcterms:modified>
</cp:coreProperties>
</file>